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4" r:id="rId2"/>
    <p:sldId id="288" r:id="rId3"/>
    <p:sldId id="279" r:id="rId4"/>
    <p:sldId id="287" r:id="rId5"/>
    <p:sldId id="275" r:id="rId6"/>
    <p:sldId id="289" r:id="rId7"/>
    <p:sldId id="284" r:id="rId8"/>
    <p:sldId id="290" r:id="rId9"/>
    <p:sldId id="285" r:id="rId10"/>
    <p:sldId id="291" r:id="rId11"/>
    <p:sldId id="281" r:id="rId12"/>
    <p:sldId id="292" r:id="rId13"/>
    <p:sldId id="282" r:id="rId14"/>
    <p:sldId id="283" r:id="rId15"/>
    <p:sldId id="293" r:id="rId16"/>
    <p:sldId id="294" r:id="rId17"/>
    <p:sldId id="278" r:id="rId18"/>
  </p:sldIdLst>
  <p:sldSz cx="13208000" cy="990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F20"/>
    <a:srgbClr val="E6E6E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51" d="100"/>
          <a:sy n="51" d="100"/>
        </p:scale>
        <p:origin x="-132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2229" tIns="46115" rIns="92229" bIns="46115" rtlCol="0"/>
          <a:lstStyle>
            <a:lvl1pPr algn="r">
              <a:defRPr sz="1200"/>
            </a:lvl1pPr>
          </a:lstStyle>
          <a:p>
            <a:fld id="{426EDA91-490C-4911-9348-EDB1A45FA552}" type="datetimeFigureOut">
              <a:rPr kumimoji="1" lang="ja-JP" altLang="en-US" smtClean="0"/>
              <a:t>2022/3/25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2229" tIns="46115" rIns="92229" bIns="46115"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2229" tIns="46115" rIns="92229" bIns="461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229" tIns="46115" rIns="92229" bIns="461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2229" tIns="46115" rIns="92229" bIns="46115" rtlCol="0" anchor="b"/>
          <a:lstStyle>
            <a:lvl1pPr algn="r">
              <a:defRPr sz="1200"/>
            </a:lvl1pPr>
          </a:lstStyle>
          <a:p>
            <a:fld id="{C43D1524-EEF6-4C85-AF3C-05B21104FFD2}" type="slidenum">
              <a:rPr kumimoji="1" lang="ja-JP" altLang="en-US" smtClean="0"/>
              <a:t>‹#›</a:t>
            </a:fld>
            <a:endParaRPr kumimoji="1" lang="ja-JP" altLang="en-US"/>
          </a:p>
        </p:txBody>
      </p:sp>
    </p:spTree>
    <p:extLst>
      <p:ext uri="{BB962C8B-B14F-4D97-AF65-F5344CB8AC3E}">
        <p14:creationId xmlns:p14="http://schemas.microsoft.com/office/powerpoint/2010/main" val="9870237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8688" y="1341438"/>
            <a:ext cx="4827587" cy="36210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74855A1-9841-4704-97ED-7F2AC3476976}" type="slidenum">
              <a:rPr kumimoji="1" lang="ja-JP" altLang="en-US" smtClean="0"/>
              <a:t>5</a:t>
            </a:fld>
            <a:endParaRPr kumimoji="1" lang="ja-JP" altLang="en-US"/>
          </a:p>
        </p:txBody>
      </p:sp>
    </p:spTree>
    <p:extLst>
      <p:ext uri="{BB962C8B-B14F-4D97-AF65-F5344CB8AC3E}">
        <p14:creationId xmlns:p14="http://schemas.microsoft.com/office/powerpoint/2010/main" val="167489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21191"/>
            <a:ext cx="11226800" cy="3448756"/>
          </a:xfrm>
        </p:spPr>
        <p:txBody>
          <a:bodyPr anchor="b"/>
          <a:lstStyle>
            <a:lvl1pPr algn="ctr">
              <a:defRPr sz="8666"/>
            </a:lvl1pPr>
          </a:lstStyle>
          <a:p>
            <a:r>
              <a:rPr lang="ja-JP" altLang="en-US"/>
              <a:t>マスター タイトルの書式設定</a:t>
            </a:r>
            <a:endParaRPr lang="en-US" dirty="0"/>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143442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329408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3"/>
            <a:ext cx="2847975"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8051" y="527403"/>
            <a:ext cx="8378825"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196528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254405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01172" y="6629226"/>
            <a:ext cx="11391900" cy="216693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376418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8050" y="2637014"/>
            <a:ext cx="561340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86550" y="2637014"/>
            <a:ext cx="561340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402835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9772" y="2428347"/>
            <a:ext cx="5587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ja-JP" altLang="en-US"/>
              <a:t>マスター テキストの書式設定</a:t>
            </a:r>
          </a:p>
        </p:txBody>
      </p:sp>
      <p:sp>
        <p:nvSpPr>
          <p:cNvPr id="4" name="Content Placeholder 3"/>
          <p:cNvSpPr>
            <a:spLocks noGrp="1"/>
          </p:cNvSpPr>
          <p:nvPr>
            <p:ph sz="half" idx="2"/>
          </p:nvPr>
        </p:nvSpPr>
        <p:spPr>
          <a:xfrm>
            <a:off x="909772" y="3618442"/>
            <a:ext cx="5587602"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86551" y="2428347"/>
            <a:ext cx="5615120"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ja-JP" altLang="en-US"/>
              <a:t>マスター テキストの書式設定</a:t>
            </a:r>
          </a:p>
        </p:txBody>
      </p:sp>
      <p:sp>
        <p:nvSpPr>
          <p:cNvPr id="6" name="Content Placeholder 5"/>
          <p:cNvSpPr>
            <a:spLocks noGrp="1"/>
          </p:cNvSpPr>
          <p:nvPr>
            <p:ph sz="quarter" idx="4"/>
          </p:nvPr>
        </p:nvSpPr>
        <p:spPr>
          <a:xfrm>
            <a:off x="6686551" y="3618442"/>
            <a:ext cx="5615120"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370875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147140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29965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ja-JP" altLang="en-US"/>
              <a:t>マスター タイトルの書式設定</a:t>
            </a:r>
            <a:endParaRPr lang="en-US" dirty="0"/>
          </a:p>
        </p:txBody>
      </p:sp>
      <p:sp>
        <p:nvSpPr>
          <p:cNvPr id="3" name="Content Placeholder 2"/>
          <p:cNvSpPr>
            <a:spLocks noGrp="1"/>
          </p:cNvSpPr>
          <p:nvPr>
            <p:ph idx="1"/>
          </p:nvPr>
        </p:nvSpPr>
        <p:spPr>
          <a:xfrm>
            <a:off x="5615120" y="1426283"/>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275938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15120" y="1426283"/>
            <a:ext cx="6686550"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735C8D-BE13-42BA-B430-B10DB1F5DC23}"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26665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08050" y="9181397"/>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F3735C8D-BE13-42BA-B430-B10DB1F5DC23}" type="datetimeFigureOut">
              <a:rPr kumimoji="1" lang="ja-JP" altLang="en-US" smtClean="0"/>
              <a:t>2022/3/25</a:t>
            </a:fld>
            <a:endParaRPr kumimoji="1" lang="ja-JP" altLang="en-US"/>
          </a:p>
        </p:txBody>
      </p:sp>
      <p:sp>
        <p:nvSpPr>
          <p:cNvPr id="5" name="Footer Placeholder 4"/>
          <p:cNvSpPr>
            <a:spLocks noGrp="1"/>
          </p:cNvSpPr>
          <p:nvPr>
            <p:ph type="ftr" sz="quarter" idx="3"/>
          </p:nvPr>
        </p:nvSpPr>
        <p:spPr>
          <a:xfrm>
            <a:off x="4375150" y="9181397"/>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328150" y="9181397"/>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BF923AF1-A246-44E7-9782-4CE7DA1CA9C7}" type="slidenum">
              <a:rPr kumimoji="1" lang="ja-JP" altLang="en-US" smtClean="0"/>
              <a:t>‹#›</a:t>
            </a:fld>
            <a:endParaRPr kumimoji="1" lang="ja-JP" altLang="en-US"/>
          </a:p>
        </p:txBody>
      </p:sp>
    </p:spTree>
    <p:extLst>
      <p:ext uri="{BB962C8B-B14F-4D97-AF65-F5344CB8AC3E}">
        <p14:creationId xmlns:p14="http://schemas.microsoft.com/office/powerpoint/2010/main" val="48223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en-US"/>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58B573C-58B6-4442-B822-3B833F195B91}"/>
              </a:ext>
            </a:extLst>
          </p:cNvPr>
          <p:cNvSpPr/>
          <p:nvPr/>
        </p:nvSpPr>
        <p:spPr>
          <a:xfrm>
            <a:off x="440416" y="72129"/>
            <a:ext cx="12169419" cy="16996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dist"/>
            <a:r>
              <a:rPr kumimoji="1" lang="ja-JP" altLang="en-US" sz="3852" b="1" dirty="0">
                <a:solidFill>
                  <a:srgbClr val="0070C0"/>
                </a:solidFill>
                <a:effectLst>
                  <a:outerShdw blurRad="50800" dist="38100" dir="8100000" algn="tr" rotWithShape="0">
                    <a:prstClr val="black">
                      <a:alpha val="40000"/>
                    </a:prstClr>
                  </a:outerShdw>
                </a:effectLst>
                <a:latin typeface="メイリオ" panose="020B0604030504040204" pitchFamily="50" charset="-128"/>
                <a:ea typeface="メイリオ" panose="020B0604030504040204" pitchFamily="50" charset="-128"/>
              </a:rPr>
              <a:t>高齢者医療費助成の助成割合が変更になります</a:t>
            </a:r>
          </a:p>
        </p:txBody>
      </p:sp>
      <p:sp>
        <p:nvSpPr>
          <p:cNvPr id="3" name="テキスト ボックス 2">
            <a:extLst>
              <a:ext uri="{FF2B5EF4-FFF2-40B4-BE49-F238E27FC236}">
                <a16:creationId xmlns:a16="http://schemas.microsoft.com/office/drawing/2014/main" id="{F36D4C4E-EC20-48CC-9EE5-5E69D6D0ED5E}"/>
              </a:ext>
            </a:extLst>
          </p:cNvPr>
          <p:cNvSpPr txBox="1"/>
          <p:nvPr/>
        </p:nvSpPr>
        <p:spPr>
          <a:xfrm>
            <a:off x="158028" y="1343782"/>
            <a:ext cx="12327168" cy="1135311"/>
          </a:xfrm>
          <a:prstGeom prst="rect">
            <a:avLst/>
          </a:prstGeom>
          <a:noFill/>
        </p:spPr>
        <p:txBody>
          <a:bodyPr wrap="square" rtlCol="0">
            <a:spAutoFit/>
          </a:bodyPr>
          <a:lstStyle/>
          <a:p>
            <a:pPr marL="138665" indent="415994" algn="just">
              <a:lnSpc>
                <a:spcPct val="110000"/>
              </a:lnSpc>
              <a:spcBef>
                <a:spcPts val="578"/>
              </a:spcBef>
              <a:buClr>
                <a:srgbClr val="103185"/>
              </a:buClr>
            </a:pPr>
            <a:r>
              <a:rPr kumimoji="1" lang="ja-JP" altLang="en-US" sz="3081" b="1" dirty="0">
                <a:latin typeface="メイリオ" panose="020B0604030504040204" pitchFamily="50" charset="-128"/>
                <a:ea typeface="メイリオ" panose="020B0604030504040204" pitchFamily="50" charset="-128"/>
              </a:rPr>
              <a:t>平成</a:t>
            </a:r>
            <a:r>
              <a:rPr kumimoji="1" lang="en-US" altLang="ja-JP" sz="3081" b="1" dirty="0">
                <a:latin typeface="メイリオ" panose="020B0604030504040204" pitchFamily="50" charset="-128"/>
                <a:ea typeface="メイリオ" panose="020B0604030504040204" pitchFamily="50" charset="-128"/>
              </a:rPr>
              <a:t>22</a:t>
            </a:r>
            <a:r>
              <a:rPr kumimoji="1" lang="ja-JP" altLang="en-US" sz="3081" b="1" dirty="0">
                <a:latin typeface="メイリオ" panose="020B0604030504040204" pitchFamily="50" charset="-128"/>
                <a:ea typeface="メイリオ" panose="020B0604030504040204" pitchFamily="50" charset="-128"/>
              </a:rPr>
              <a:t>年</a:t>
            </a:r>
            <a:r>
              <a:rPr kumimoji="1" lang="en-US" altLang="ja-JP" sz="3081" b="1" dirty="0">
                <a:latin typeface="メイリオ" panose="020B0604030504040204" pitchFamily="50" charset="-128"/>
                <a:ea typeface="メイリオ" panose="020B0604030504040204" pitchFamily="50" charset="-128"/>
              </a:rPr>
              <a:t>1</a:t>
            </a:r>
            <a:r>
              <a:rPr kumimoji="1" lang="ja-JP" altLang="en-US" sz="3081" b="1" dirty="0">
                <a:latin typeface="メイリオ" panose="020B0604030504040204" pitchFamily="50" charset="-128"/>
                <a:ea typeface="メイリオ" panose="020B0604030504040204" pitchFamily="50" charset="-128"/>
              </a:rPr>
              <a:t>月から始まった、</a:t>
            </a:r>
            <a:r>
              <a:rPr kumimoji="1" lang="en-US" altLang="ja-JP" sz="3081" b="1" dirty="0">
                <a:latin typeface="メイリオ" panose="020B0604030504040204" pitchFamily="50" charset="-128"/>
                <a:ea typeface="メイリオ" panose="020B0604030504040204" pitchFamily="50" charset="-128"/>
              </a:rPr>
              <a:t>75</a:t>
            </a:r>
            <a:r>
              <a:rPr kumimoji="1" lang="ja-JP" altLang="en-US" sz="3081" b="1" dirty="0">
                <a:latin typeface="メイリオ" panose="020B0604030504040204" pitchFamily="50" charset="-128"/>
                <a:ea typeface="メイリオ" panose="020B0604030504040204" pitchFamily="50" charset="-128"/>
              </a:rPr>
              <a:t>歳以上の方に対する医療費の助成制度</a:t>
            </a:r>
            <a:r>
              <a:rPr kumimoji="1" lang="en-US" altLang="ja-JP" sz="3081" b="1" dirty="0">
                <a:latin typeface="メイリオ" panose="020B0604030504040204" pitchFamily="50" charset="-128"/>
                <a:ea typeface="メイリオ" panose="020B0604030504040204" pitchFamily="50" charset="-128"/>
              </a:rPr>
              <a:t>『</a:t>
            </a:r>
            <a:r>
              <a:rPr kumimoji="1" lang="ja-JP" altLang="en-US" sz="3081" b="1" dirty="0">
                <a:latin typeface="メイリオ" panose="020B0604030504040204" pitchFamily="50" charset="-128"/>
                <a:ea typeface="メイリオ" panose="020B0604030504040204" pitchFamily="50" charset="-128"/>
              </a:rPr>
              <a:t>高齢者医療費助成制度</a:t>
            </a:r>
            <a:r>
              <a:rPr kumimoji="1" lang="en-US" altLang="ja-JP" sz="3081" b="1" dirty="0">
                <a:latin typeface="メイリオ" panose="020B0604030504040204" pitchFamily="50" charset="-128"/>
                <a:ea typeface="メイリオ" panose="020B0604030504040204" pitchFamily="50" charset="-128"/>
              </a:rPr>
              <a:t>』</a:t>
            </a:r>
            <a:r>
              <a:rPr kumimoji="1" lang="ja-JP" altLang="en-US" sz="3081" b="1" dirty="0">
                <a:latin typeface="メイリオ" panose="020B0604030504040204" pitchFamily="50" charset="-128"/>
                <a:ea typeface="メイリオ" panose="020B0604030504040204" pitchFamily="50" charset="-128"/>
              </a:rPr>
              <a:t>をこのたび見直すことになりました。</a:t>
            </a:r>
            <a:endParaRPr kumimoji="1" lang="en-US" altLang="ja-JP" sz="3081"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A669D90-27B4-41EC-BADC-2E72B2718666}"/>
              </a:ext>
            </a:extLst>
          </p:cNvPr>
          <p:cNvSpPr txBox="1"/>
          <p:nvPr/>
        </p:nvSpPr>
        <p:spPr>
          <a:xfrm>
            <a:off x="573291" y="2821170"/>
            <a:ext cx="11158703" cy="1733744"/>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高齢者医療費助成制度とは</a:t>
            </a:r>
            <a:endParaRPr kumimoji="1" lang="en-US" altLang="ja-JP" sz="3081" b="1" dirty="0">
              <a:latin typeface="メイリオ" panose="020B0604030504040204" pitchFamily="50" charset="-128"/>
              <a:ea typeface="メイリオ" panose="020B0604030504040204" pitchFamily="50" charset="-128"/>
            </a:endParaRPr>
          </a:p>
          <a:p>
            <a:pPr marL="138665">
              <a:lnSpc>
                <a:spcPct val="110000"/>
              </a:lnSpc>
              <a:spcBef>
                <a:spcPts val="578"/>
              </a:spcBef>
            </a:pPr>
            <a:r>
              <a:rPr lang="ja-JP" altLang="en-US" sz="3081" dirty="0">
                <a:latin typeface="メイリオ" panose="020B0604030504040204" pitchFamily="50" charset="-128"/>
                <a:ea typeface="メイリオ" panose="020B0604030504040204" pitchFamily="50" charset="-128"/>
                <a:cs typeface="Arial" panose="020B0604020202020204" pitchFamily="34" charset="0"/>
              </a:rPr>
              <a:t>　</a:t>
            </a:r>
            <a:r>
              <a:rPr lang="en-US" altLang="ja-JP" sz="3081" dirty="0">
                <a:latin typeface="メイリオ" panose="020B0604030504040204" pitchFamily="50" charset="-128"/>
                <a:ea typeface="メイリオ" panose="020B0604030504040204" pitchFamily="50" charset="-128"/>
                <a:cs typeface="Arial" panose="020B0604020202020204" pitchFamily="34" charset="0"/>
              </a:rPr>
              <a:t>75</a:t>
            </a:r>
            <a:r>
              <a:rPr lang="ja-JP" altLang="en-US" sz="3081" dirty="0">
                <a:latin typeface="メイリオ" panose="020B0604030504040204" pitchFamily="50" charset="-128"/>
                <a:ea typeface="メイリオ" panose="020B0604030504040204" pitchFamily="50" charset="-128"/>
                <a:cs typeface="Arial" panose="020B0604020202020204" pitchFamily="34" charset="0"/>
              </a:rPr>
              <a:t>歳以上の高齢者の経済的負担を軽減するため、本人が負担した医療費を助成する制度（町独自）。</a:t>
            </a:r>
            <a:endParaRPr kumimoji="1" lang="en-US" altLang="ja-JP" sz="3081" dirty="0">
              <a:latin typeface="メイリオ" panose="020B0604030504040204" pitchFamily="50" charset="-128"/>
              <a:ea typeface="メイリオ" panose="020B0604030504040204" pitchFamily="50" charset="-128"/>
            </a:endParaRPr>
          </a:p>
        </p:txBody>
      </p:sp>
      <p:sp>
        <p:nvSpPr>
          <p:cNvPr id="6" name="正方形/長方形 22">
            <a:extLst>
              <a:ext uri="{FF2B5EF4-FFF2-40B4-BE49-F238E27FC236}">
                <a16:creationId xmlns:a16="http://schemas.microsoft.com/office/drawing/2014/main" id="{8FBD9054-2978-4EA4-8CAE-8202F3A234D1}"/>
              </a:ext>
            </a:extLst>
          </p:cNvPr>
          <p:cNvSpPr>
            <a:spLocks noChangeArrowheads="1"/>
          </p:cNvSpPr>
          <p:nvPr/>
        </p:nvSpPr>
        <p:spPr bwMode="auto">
          <a:xfrm>
            <a:off x="14449859" y="7501366"/>
            <a:ext cx="1981200" cy="1375833"/>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just" defTabSz="1761043" eaLnBrk="0" fontAlgn="base" hangingPunct="0">
              <a:spcBef>
                <a:spcPct val="0"/>
              </a:spcBef>
              <a:spcAft>
                <a:spcPct val="0"/>
              </a:spcAft>
            </a:pPr>
            <a:r>
              <a:rPr lang="ja-JP" altLang="ja-JP" sz="2696" b="1" dirty="0">
                <a:latin typeface="メイリオ" panose="020B0604030504040204" pitchFamily="50" charset="-128"/>
                <a:ea typeface="メイリオ" panose="020B0604030504040204" pitchFamily="50" charset="-128"/>
                <a:cs typeface="Arial" panose="020B0604020202020204" pitchFamily="34" charset="0"/>
              </a:rPr>
              <a:t>医療機関で診察料を支払う</a:t>
            </a:r>
            <a:endParaRPr lang="ja-JP" altLang="ja-JP" sz="2696" b="1" dirty="0">
              <a:latin typeface="メイリオ" panose="020B0604030504040204" pitchFamily="50" charset="-128"/>
              <a:ea typeface="メイリオ" panose="020B0604030504040204" pitchFamily="50" charset="-128"/>
            </a:endParaRPr>
          </a:p>
        </p:txBody>
      </p:sp>
      <p:sp>
        <p:nvSpPr>
          <p:cNvPr id="8" name="正方形/長方形 26">
            <a:extLst>
              <a:ext uri="{FF2B5EF4-FFF2-40B4-BE49-F238E27FC236}">
                <a16:creationId xmlns:a16="http://schemas.microsoft.com/office/drawing/2014/main" id="{4BC37150-B109-4A8C-A8FB-8BCDEE0138ED}"/>
              </a:ext>
            </a:extLst>
          </p:cNvPr>
          <p:cNvSpPr>
            <a:spLocks noChangeArrowheads="1"/>
          </p:cNvSpPr>
          <p:nvPr/>
        </p:nvSpPr>
        <p:spPr bwMode="auto">
          <a:xfrm>
            <a:off x="17328395" y="7599368"/>
            <a:ext cx="2864840" cy="1375833"/>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just" defTabSz="1761043" eaLnBrk="0" fontAlgn="base" hangingPunct="0">
              <a:spcBef>
                <a:spcPct val="0"/>
              </a:spcBef>
              <a:spcAft>
                <a:spcPct val="0"/>
              </a:spcAft>
            </a:pPr>
            <a:r>
              <a:rPr lang="ja-JP" altLang="ja-JP" sz="2696" b="1" dirty="0">
                <a:latin typeface="メイリオ" panose="020B0604030504040204" pitchFamily="50" charset="-128"/>
                <a:ea typeface="メイリオ" panose="020B0604030504040204" pitchFamily="50" charset="-128"/>
                <a:cs typeface="Arial" panose="020B0604020202020204" pitchFamily="34" charset="0"/>
              </a:rPr>
              <a:t>領収書</a:t>
            </a:r>
            <a:r>
              <a:rPr lang="ja-JP" altLang="en-US" sz="2696" b="1" dirty="0">
                <a:latin typeface="メイリオ" panose="020B0604030504040204" pitchFamily="50" charset="-128"/>
                <a:ea typeface="メイリオ" panose="020B0604030504040204" pitchFamily="50" charset="-128"/>
                <a:cs typeface="Arial" panose="020B0604020202020204" pitchFamily="34" charset="0"/>
              </a:rPr>
              <a:t>に</a:t>
            </a:r>
            <a:r>
              <a:rPr lang="ja-JP" altLang="ja-JP" sz="2696" b="1" dirty="0">
                <a:latin typeface="メイリオ" panose="020B0604030504040204" pitchFamily="50" charset="-128"/>
                <a:ea typeface="メイリオ" panose="020B0604030504040204" pitchFamily="50" charset="-128"/>
                <a:cs typeface="Arial" panose="020B0604020202020204" pitchFamily="34" charset="0"/>
              </a:rPr>
              <a:t>医療証を添えて役場で申請</a:t>
            </a:r>
            <a:endParaRPr lang="ja-JP" altLang="ja-JP" sz="2696" b="1" dirty="0">
              <a:latin typeface="メイリオ" panose="020B0604030504040204" pitchFamily="50" charset="-128"/>
              <a:ea typeface="メイリオ" panose="020B0604030504040204" pitchFamily="50" charset="-128"/>
            </a:endParaRPr>
          </a:p>
        </p:txBody>
      </p:sp>
      <p:sp>
        <p:nvSpPr>
          <p:cNvPr id="9" name="楕円 20">
            <a:extLst>
              <a:ext uri="{FF2B5EF4-FFF2-40B4-BE49-F238E27FC236}">
                <a16:creationId xmlns:a16="http://schemas.microsoft.com/office/drawing/2014/main" id="{4986654F-896E-4E70-A4CE-8AD8A66A29EB}"/>
              </a:ext>
            </a:extLst>
          </p:cNvPr>
          <p:cNvSpPr>
            <a:spLocks noChangeArrowheads="1"/>
          </p:cNvSpPr>
          <p:nvPr/>
        </p:nvSpPr>
        <p:spPr bwMode="auto">
          <a:xfrm>
            <a:off x="21065676" y="7569821"/>
            <a:ext cx="1570937" cy="139417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2696" b="1">
                <a:latin typeface="メイリオ" panose="020B0604030504040204" pitchFamily="50" charset="-128"/>
                <a:ea typeface="メイリオ" panose="020B0604030504040204" pitchFamily="50" charset="-128"/>
                <a:cs typeface="Arial" panose="020B0604020202020204" pitchFamily="34" charset="0"/>
              </a:rPr>
              <a:t>支給審査</a:t>
            </a:r>
            <a:endParaRPr lang="ja-JP" altLang="ja-JP" sz="2696" b="1">
              <a:latin typeface="メイリオ" panose="020B0604030504040204" pitchFamily="50" charset="-128"/>
              <a:ea typeface="メイリオ" panose="020B0604030504040204" pitchFamily="50" charset="-128"/>
            </a:endParaRPr>
          </a:p>
        </p:txBody>
      </p:sp>
      <p:sp>
        <p:nvSpPr>
          <p:cNvPr id="24" name="矢印: 右 23">
            <a:extLst>
              <a:ext uri="{FF2B5EF4-FFF2-40B4-BE49-F238E27FC236}">
                <a16:creationId xmlns:a16="http://schemas.microsoft.com/office/drawing/2014/main" id="{6CB1D7D6-6F32-4B43-B1A3-1071DCD0D5E5}"/>
              </a:ext>
            </a:extLst>
          </p:cNvPr>
          <p:cNvSpPr/>
          <p:nvPr/>
        </p:nvSpPr>
        <p:spPr>
          <a:xfrm>
            <a:off x="16621588" y="7877428"/>
            <a:ext cx="531989" cy="623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6107" tIns="88053" rIns="176107" bIns="88053" numCol="1" spcCol="0" rtlCol="0" fromWordArt="0" anchor="ctr" anchorCtr="0" forceAA="0" compatLnSpc="1">
            <a:prstTxWarp prst="textNoShape">
              <a:avLst/>
            </a:prstTxWarp>
            <a:noAutofit/>
          </a:bodyPr>
          <a:lstStyle/>
          <a:p>
            <a:endParaRPr lang="ja-JP" altLang="en-US" sz="3467"/>
          </a:p>
        </p:txBody>
      </p:sp>
      <p:sp>
        <p:nvSpPr>
          <p:cNvPr id="27" name="矢印: 右 26">
            <a:extLst>
              <a:ext uri="{FF2B5EF4-FFF2-40B4-BE49-F238E27FC236}">
                <a16:creationId xmlns:a16="http://schemas.microsoft.com/office/drawing/2014/main" id="{35A6FB40-7F2C-4C8E-AC05-96E6489E3B5F}"/>
              </a:ext>
            </a:extLst>
          </p:cNvPr>
          <p:cNvSpPr/>
          <p:nvPr/>
        </p:nvSpPr>
        <p:spPr>
          <a:xfrm>
            <a:off x="20406957" y="7984600"/>
            <a:ext cx="531989" cy="623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6107" tIns="88053" rIns="176107" bIns="88053" numCol="1" spcCol="0" rtlCol="0" fromWordArt="0" anchor="ctr" anchorCtr="0" forceAA="0" compatLnSpc="1">
            <a:prstTxWarp prst="textNoShape">
              <a:avLst/>
            </a:prstTxWarp>
            <a:noAutofit/>
          </a:bodyPr>
          <a:lstStyle/>
          <a:p>
            <a:endParaRPr lang="ja-JP" altLang="en-US" sz="3467"/>
          </a:p>
        </p:txBody>
      </p:sp>
      <p:sp>
        <p:nvSpPr>
          <p:cNvPr id="28" name="矢印: 右 27">
            <a:extLst>
              <a:ext uri="{FF2B5EF4-FFF2-40B4-BE49-F238E27FC236}">
                <a16:creationId xmlns:a16="http://schemas.microsoft.com/office/drawing/2014/main" id="{1E246F68-6FF1-4F14-AEC3-DF5C81EF0AC1}"/>
              </a:ext>
            </a:extLst>
          </p:cNvPr>
          <p:cNvSpPr/>
          <p:nvPr/>
        </p:nvSpPr>
        <p:spPr>
          <a:xfrm>
            <a:off x="22789268" y="7945881"/>
            <a:ext cx="531989" cy="623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6107" tIns="88053" rIns="176107" bIns="88053" numCol="1" spcCol="0" rtlCol="0" fromWordArt="0" anchor="ctr" anchorCtr="0" forceAA="0" compatLnSpc="1">
            <a:prstTxWarp prst="textNoShape">
              <a:avLst/>
            </a:prstTxWarp>
            <a:noAutofit/>
          </a:bodyPr>
          <a:lstStyle/>
          <a:p>
            <a:endParaRPr lang="ja-JP" altLang="en-US" sz="3467"/>
          </a:p>
        </p:txBody>
      </p:sp>
      <p:sp>
        <p:nvSpPr>
          <p:cNvPr id="10" name="ブローチ 27">
            <a:extLst>
              <a:ext uri="{FF2B5EF4-FFF2-40B4-BE49-F238E27FC236}">
                <a16:creationId xmlns:a16="http://schemas.microsoft.com/office/drawing/2014/main" id="{02F5CBA4-5F48-4AD4-AF70-13F2A8BBEB5E}"/>
              </a:ext>
            </a:extLst>
          </p:cNvPr>
          <p:cNvSpPr>
            <a:spLocks noChangeArrowheads="1"/>
          </p:cNvSpPr>
          <p:nvPr/>
        </p:nvSpPr>
        <p:spPr bwMode="auto">
          <a:xfrm>
            <a:off x="23533949" y="7267033"/>
            <a:ext cx="1981200" cy="2058846"/>
          </a:xfrm>
          <a:prstGeom prst="plaque">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2696" b="1" dirty="0">
                <a:latin typeface="メイリオ" panose="020B0604030504040204" pitchFamily="50" charset="-128"/>
                <a:ea typeface="メイリオ" panose="020B0604030504040204" pitchFamily="50" charset="-128"/>
                <a:cs typeface="Arial" panose="020B0604020202020204" pitchFamily="34" charset="0"/>
              </a:rPr>
              <a:t>助成額を個人口座へ振込み</a:t>
            </a:r>
            <a:endParaRPr lang="ja-JP" altLang="ja-JP" sz="2696" b="1" dirty="0">
              <a:latin typeface="メイリオ" panose="020B0604030504040204" pitchFamily="50" charset="-128"/>
              <a:ea typeface="メイリオ" panose="020B0604030504040204" pitchFamily="50" charset="-128"/>
            </a:endParaRPr>
          </a:p>
        </p:txBody>
      </p:sp>
      <p:pic>
        <p:nvPicPr>
          <p:cNvPr id="2049" name="図 2">
            <a:extLst>
              <a:ext uri="{FF2B5EF4-FFF2-40B4-BE49-F238E27FC236}">
                <a16:creationId xmlns:a16="http://schemas.microsoft.com/office/drawing/2014/main" id="{32E19659-DA3E-4021-9449-6261580C9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177" y="5610957"/>
            <a:ext cx="2580452" cy="350990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4">
            <a:extLst>
              <a:ext uri="{FF2B5EF4-FFF2-40B4-BE49-F238E27FC236}">
                <a16:creationId xmlns:a16="http://schemas.microsoft.com/office/drawing/2014/main" id="{AAC4D1BE-8767-4EA7-B8DA-892C64D06AD1}"/>
              </a:ext>
            </a:extLst>
          </p:cNvPr>
          <p:cNvSpPr>
            <a:spLocks noChangeArrowheads="1"/>
          </p:cNvSpPr>
          <p:nvPr/>
        </p:nvSpPr>
        <p:spPr bwMode="auto">
          <a:xfrm>
            <a:off x="15043284" y="-4330608"/>
            <a:ext cx="355718" cy="7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6107" tIns="88053" rIns="176107" bIns="88053" numCol="1" anchor="ctr" anchorCtr="0" compatLnSpc="1">
            <a:prstTxWarp prst="textNoShape">
              <a:avLst/>
            </a:prstTxWarp>
            <a:spAutoFit/>
          </a:bodyPr>
          <a:lstStyle/>
          <a:p>
            <a:endParaRPr lang="ja-JP" altLang="en-US" sz="3467"/>
          </a:p>
        </p:txBody>
      </p:sp>
      <p:sp>
        <p:nvSpPr>
          <p:cNvPr id="31" name="Rectangle 16">
            <a:extLst>
              <a:ext uri="{FF2B5EF4-FFF2-40B4-BE49-F238E27FC236}">
                <a16:creationId xmlns:a16="http://schemas.microsoft.com/office/drawing/2014/main" id="{EDB84145-75A0-4157-AEA4-01EDAC5183CB}"/>
              </a:ext>
            </a:extLst>
          </p:cNvPr>
          <p:cNvSpPr>
            <a:spLocks noChangeArrowheads="1"/>
          </p:cNvSpPr>
          <p:nvPr/>
        </p:nvSpPr>
        <p:spPr bwMode="auto">
          <a:xfrm>
            <a:off x="24206335" y="-3324767"/>
            <a:ext cx="1611767" cy="9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6107" tIns="88053" rIns="176107" bIns="88053" numCol="1" anchor="ctr" anchorCtr="0" compatLnSpc="1">
            <a:prstTxWarp prst="textNoShape">
              <a:avLst/>
            </a:prstTxWarp>
            <a:spAutoFit/>
          </a:bodyPr>
          <a:lstStyle/>
          <a:p>
            <a:pPr defTabSz="1761043" eaLnBrk="0" fontAlgn="base" hangingPunct="0">
              <a:spcBef>
                <a:spcPct val="0"/>
              </a:spcBef>
              <a:spcAft>
                <a:spcPct val="0"/>
              </a:spcAft>
            </a:pPr>
            <a:endParaRPr lang="ja-JP" altLang="ja-JP" sz="2504" dirty="0">
              <a:latin typeface="Arial" panose="020B0604020202020204" pitchFamily="34" charset="0"/>
              <a:ea typeface="ＭＳ 明朝" panose="02020609040205080304" pitchFamily="17" charset="-128"/>
              <a:cs typeface="Arial" panose="020B0604020202020204" pitchFamily="34" charset="0"/>
            </a:endParaRPr>
          </a:p>
          <a:p>
            <a:pPr indent="519752" defTabSz="1761043" eaLnBrk="0" fontAlgn="base" hangingPunct="0">
              <a:spcBef>
                <a:spcPct val="0"/>
              </a:spcBef>
              <a:spcAft>
                <a:spcPct val="0"/>
              </a:spcAft>
            </a:pPr>
            <a:r>
              <a:rPr lang="ja-JP" altLang="ja-JP" sz="2504" dirty="0">
                <a:latin typeface="Arial" panose="020B0604020202020204" pitchFamily="34" charset="0"/>
                <a:ea typeface="ＭＳ 明朝" panose="02020609040205080304" pitchFamily="17" charset="-128"/>
                <a:cs typeface="Arial" panose="020B0604020202020204" pitchFamily="34" charset="0"/>
              </a:rPr>
              <a:t>　　 </a:t>
            </a:r>
            <a:endParaRPr lang="ja-JP" altLang="ja-JP" sz="3467" dirty="0">
              <a:latin typeface="Arial" panose="020B0604020202020204" pitchFamily="34" charset="0"/>
            </a:endParaRPr>
          </a:p>
        </p:txBody>
      </p:sp>
      <p:sp>
        <p:nvSpPr>
          <p:cNvPr id="2051" name="Rectangle 21">
            <a:extLst>
              <a:ext uri="{FF2B5EF4-FFF2-40B4-BE49-F238E27FC236}">
                <a16:creationId xmlns:a16="http://schemas.microsoft.com/office/drawing/2014/main" id="{8EBE7C32-DBD2-42D8-B516-45EEA8E328A3}"/>
              </a:ext>
            </a:extLst>
          </p:cNvPr>
          <p:cNvSpPr>
            <a:spLocks noChangeArrowheads="1"/>
          </p:cNvSpPr>
          <p:nvPr/>
        </p:nvSpPr>
        <p:spPr bwMode="auto">
          <a:xfrm>
            <a:off x="1067693" y="5349899"/>
            <a:ext cx="8097762" cy="438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6107" tIns="88053" rIns="176107" bIns="8805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50326" indent="-550326" defTabSz="1761043">
              <a:buFont typeface="Wingdings" panose="05000000000000000000" pitchFamily="2" charset="2"/>
              <a:buChar char="l"/>
            </a:pPr>
            <a:r>
              <a:rPr lang="en-US" altLang="ja-JP" sz="2696" dirty="0">
                <a:latin typeface="メイリオ" panose="020B0604030504040204" pitchFamily="50" charset="-128"/>
                <a:ea typeface="メイリオ" panose="020B0604030504040204" pitchFamily="50" charset="-128"/>
                <a:cs typeface="Arial" panose="020B0604020202020204" pitchFamily="34" charset="0"/>
              </a:rPr>
              <a:t> </a:t>
            </a:r>
            <a:r>
              <a:rPr lang="ja-JP" altLang="en-US" sz="2696" dirty="0">
                <a:latin typeface="メイリオ" panose="020B0604030504040204" pitchFamily="50" charset="-128"/>
                <a:ea typeface="メイリオ" panose="020B0604030504040204" pitchFamily="50" charset="-128"/>
                <a:cs typeface="Arial" panose="020B0604020202020204" pitchFamily="34" charset="0"/>
              </a:rPr>
              <a:t>川北町に継続して</a:t>
            </a:r>
            <a:r>
              <a:rPr lang="en-US" altLang="ja-JP" sz="2696" dirty="0">
                <a:latin typeface="メイリオ" panose="020B0604030504040204" pitchFamily="50" charset="-128"/>
                <a:ea typeface="メイリオ" panose="020B0604030504040204" pitchFamily="50" charset="-128"/>
                <a:cs typeface="Arial" panose="020B0604020202020204" pitchFamily="34" charset="0"/>
              </a:rPr>
              <a:t>3</a:t>
            </a:r>
            <a:r>
              <a:rPr lang="ja-JP" altLang="en-US" sz="2696" dirty="0">
                <a:latin typeface="メイリオ" panose="020B0604030504040204" pitchFamily="50" charset="-128"/>
                <a:ea typeface="メイリオ" panose="020B0604030504040204" pitchFamily="50" charset="-128"/>
                <a:cs typeface="Arial" panose="020B0604020202020204" pitchFamily="34" charset="0"/>
              </a:rPr>
              <a:t>年以上居住していること　　（住民票がある）。</a:t>
            </a:r>
            <a:endParaRPr lang="ja-JP" altLang="en-US" sz="2696" dirty="0">
              <a:latin typeface="メイリオ" panose="020B0604030504040204" pitchFamily="50" charset="-128"/>
              <a:ea typeface="メイリオ" panose="020B0604030504040204" pitchFamily="50" charset="-128"/>
            </a:endParaRPr>
          </a:p>
          <a:p>
            <a:pPr marL="550326" indent="-550326" defTabSz="1761043">
              <a:buFont typeface="Wingdings" panose="05000000000000000000" pitchFamily="2" charset="2"/>
              <a:buChar char="l"/>
            </a:pPr>
            <a:r>
              <a:rPr lang="en-US" altLang="ja-JP" sz="2696" dirty="0">
                <a:latin typeface="メイリオ" panose="020B0604030504040204" pitchFamily="50" charset="-128"/>
                <a:ea typeface="メイリオ" panose="020B0604030504040204" pitchFamily="50" charset="-128"/>
                <a:cs typeface="Arial" panose="020B0604020202020204" pitchFamily="34" charset="0"/>
              </a:rPr>
              <a:t>75</a:t>
            </a:r>
            <a:r>
              <a:rPr lang="ja-JP" altLang="en-US" sz="2696" dirty="0">
                <a:latin typeface="メイリオ" panose="020B0604030504040204" pitchFamily="50" charset="-128"/>
                <a:ea typeface="メイリオ" panose="020B0604030504040204" pitchFamily="50" charset="-128"/>
                <a:cs typeface="Arial" panose="020B0604020202020204" pitchFamily="34" charset="0"/>
              </a:rPr>
              <a:t>歳以上で、かつ、後期高齢者医療保険料を滞納していないこと。</a:t>
            </a:r>
            <a:endParaRPr lang="ja-JP" altLang="en-US" sz="2696" dirty="0">
              <a:latin typeface="メイリオ" panose="020B0604030504040204" pitchFamily="50" charset="-128"/>
              <a:ea typeface="メイリオ" panose="020B0604030504040204" pitchFamily="50" charset="-128"/>
            </a:endParaRPr>
          </a:p>
          <a:p>
            <a:pPr marL="550326" indent="-550326" defTabSz="1761043">
              <a:buFont typeface="Wingdings" panose="05000000000000000000" pitchFamily="2" charset="2"/>
              <a:buChar char="l"/>
            </a:pPr>
            <a:r>
              <a:rPr lang="ja-JP" altLang="en-US" sz="2696" dirty="0">
                <a:latin typeface="メイリオ" panose="020B0604030504040204" pitchFamily="50" charset="-128"/>
                <a:ea typeface="メイリオ" panose="020B0604030504040204" pitchFamily="50" charset="-128"/>
                <a:cs typeface="Arial" panose="020B0604020202020204" pitchFamily="34" charset="0"/>
              </a:rPr>
              <a:t>助成対象者は高齢者医療証交付申請書を提出し高齢者医療証の発行を受けること（右図参照）</a:t>
            </a:r>
            <a:endParaRPr lang="ja-JP" altLang="en-US" sz="2696" dirty="0">
              <a:latin typeface="メイリオ" panose="020B0604030504040204" pitchFamily="50" charset="-128"/>
              <a:ea typeface="メイリオ" panose="020B0604030504040204" pitchFamily="50" charset="-128"/>
            </a:endParaRPr>
          </a:p>
          <a:p>
            <a:pPr marL="550326" indent="-550326" defTabSz="1761043">
              <a:buFont typeface="Wingdings" panose="05000000000000000000" pitchFamily="2" charset="2"/>
              <a:buChar char="l"/>
            </a:pPr>
            <a:r>
              <a:rPr lang="ja-JP" altLang="en-US" sz="2696" dirty="0">
                <a:latin typeface="メイリオ" panose="020B0604030504040204" pitchFamily="50" charset="-128"/>
                <a:ea typeface="メイリオ" panose="020B0604030504040204" pitchFamily="50" charset="-128"/>
                <a:cs typeface="Arial" panose="020B0604020202020204" pitchFamily="34" charset="0"/>
              </a:rPr>
              <a:t>申請期間は、診療月翌月から</a:t>
            </a:r>
            <a:r>
              <a:rPr lang="en-US" altLang="ja-JP" sz="2696" dirty="0">
                <a:latin typeface="メイリオ" panose="020B0604030504040204" pitchFamily="50" charset="-128"/>
                <a:ea typeface="メイリオ" panose="020B0604030504040204" pitchFamily="50" charset="-128"/>
                <a:cs typeface="Arial" panose="020B0604020202020204" pitchFamily="34" charset="0"/>
              </a:rPr>
              <a:t>2</a:t>
            </a:r>
            <a:r>
              <a:rPr lang="ja-JP" altLang="en-US" sz="2696" dirty="0">
                <a:latin typeface="メイリオ" panose="020B0604030504040204" pitchFamily="50" charset="-128"/>
                <a:ea typeface="メイリオ" panose="020B0604030504040204" pitchFamily="50" charset="-128"/>
                <a:cs typeface="Arial" panose="020B0604020202020204" pitchFamily="34" charset="0"/>
              </a:rPr>
              <a:t>年間</a:t>
            </a:r>
            <a:endParaRPr lang="ja-JP" altLang="en-US" sz="2696" dirty="0">
              <a:latin typeface="メイリオ" panose="020B0604030504040204" pitchFamily="50" charset="-128"/>
              <a:ea typeface="メイリオ" panose="020B0604030504040204" pitchFamily="50" charset="-128"/>
            </a:endParaRPr>
          </a:p>
          <a:p>
            <a:pPr defTabSz="1761043"/>
            <a:endParaRPr lang="en-US" altLang="ja-JP" sz="1156" dirty="0">
              <a:latin typeface="メイリオ" panose="020B0604030504040204" pitchFamily="50" charset="-128"/>
              <a:ea typeface="メイリオ" panose="020B0604030504040204" pitchFamily="50" charset="-128"/>
              <a:cs typeface="Arial" panose="020B0604020202020204" pitchFamily="34" charset="0"/>
            </a:endParaRPr>
          </a:p>
          <a:p>
            <a:pPr defTabSz="1761043"/>
            <a:r>
              <a:rPr lang="en-US" altLang="ja-JP" sz="2311" dirty="0">
                <a:latin typeface="メイリオ" panose="020B0604030504040204" pitchFamily="50" charset="-128"/>
                <a:ea typeface="メイリオ" panose="020B0604030504040204" pitchFamily="50" charset="-128"/>
                <a:cs typeface="Arial" panose="020B0604020202020204" pitchFamily="34" charset="0"/>
              </a:rPr>
              <a:t>【</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例</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令和</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3</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年</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4</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月受診の場合</a:t>
            </a:r>
            <a:endParaRPr lang="en-US" altLang="ja-JP" sz="2311" dirty="0">
              <a:latin typeface="メイリオ" panose="020B0604030504040204" pitchFamily="50" charset="-128"/>
              <a:ea typeface="メイリオ" panose="020B0604030504040204" pitchFamily="50" charset="-128"/>
              <a:cs typeface="Arial" panose="020B0604020202020204" pitchFamily="34" charset="0"/>
            </a:endParaRPr>
          </a:p>
          <a:p>
            <a:pPr defTabSz="1761043"/>
            <a:r>
              <a:rPr lang="ja-JP" altLang="en-US" sz="2311" dirty="0">
                <a:latin typeface="メイリオ" panose="020B0604030504040204" pitchFamily="50" charset="-128"/>
                <a:ea typeface="メイリオ" panose="020B0604030504040204" pitchFamily="50" charset="-128"/>
                <a:cs typeface="Arial" panose="020B0604020202020204" pitchFamily="34" charset="0"/>
              </a:rPr>
              <a:t>　期間は令和</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3</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年</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5</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1</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日～令和</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5</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年</a:t>
            </a:r>
            <a:r>
              <a:rPr lang="en-US" altLang="ja-JP" sz="2311" dirty="0">
                <a:latin typeface="メイリオ" panose="020B0604030504040204" pitchFamily="50" charset="-128"/>
                <a:ea typeface="メイリオ" panose="020B0604030504040204" pitchFamily="50" charset="-128"/>
                <a:cs typeface="Arial" panose="020B0604020202020204" pitchFamily="34" charset="0"/>
              </a:rPr>
              <a:t>4</a:t>
            </a:r>
            <a:r>
              <a:rPr lang="ja-JP" altLang="en-US" sz="2311" dirty="0">
                <a:latin typeface="メイリオ" panose="020B0604030504040204" pitchFamily="50" charset="-128"/>
                <a:ea typeface="メイリオ" panose="020B0604030504040204" pitchFamily="50" charset="-128"/>
                <a:cs typeface="Arial" panose="020B0604020202020204" pitchFamily="34" charset="0"/>
              </a:rPr>
              <a:t>月末日</a:t>
            </a:r>
            <a:endParaRPr lang="ja-JP" altLang="en-US" sz="231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5F9418FF-C769-447A-853B-16963B1C2B8C}"/>
              </a:ext>
            </a:extLst>
          </p:cNvPr>
          <p:cNvSpPr txBox="1"/>
          <p:nvPr/>
        </p:nvSpPr>
        <p:spPr>
          <a:xfrm>
            <a:off x="13925000" y="1501317"/>
            <a:ext cx="5781526" cy="3819700"/>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助成方法</a:t>
            </a:r>
            <a:endParaRPr kumimoji="1" lang="en-US" altLang="ja-JP" sz="3081" b="1" dirty="0">
              <a:latin typeface="メイリオ" panose="020B0604030504040204" pitchFamily="50" charset="-128"/>
              <a:ea typeface="メイリオ" panose="020B0604030504040204" pitchFamily="50" charset="-128"/>
            </a:endParaRPr>
          </a:p>
          <a:p>
            <a:pPr marL="138665">
              <a:lnSpc>
                <a:spcPct val="110000"/>
              </a:lnSpc>
              <a:spcBef>
                <a:spcPts val="578"/>
              </a:spcBef>
            </a:pPr>
            <a:r>
              <a:rPr lang="ja-JP" altLang="en-US" sz="3081" dirty="0">
                <a:latin typeface="メイリオ" panose="020B0604030504040204" pitchFamily="50" charset="-128"/>
                <a:ea typeface="メイリオ" panose="020B0604030504040204" pitchFamily="50" charset="-128"/>
                <a:cs typeface="Arial" panose="020B0604020202020204" pitchFamily="34" charset="0"/>
              </a:rPr>
              <a:t>　医療機関で支払った領収書を添えて役場へ申請し、領収書を基に本人負担額（保険適用分のうち入院時の生活療養費・食事療養費を除く。）全額を助成。（赤枠部分）</a:t>
            </a:r>
          </a:p>
        </p:txBody>
      </p:sp>
      <p:sp>
        <p:nvSpPr>
          <p:cNvPr id="39" name="テキスト ボックス 38">
            <a:extLst>
              <a:ext uri="{FF2B5EF4-FFF2-40B4-BE49-F238E27FC236}">
                <a16:creationId xmlns:a16="http://schemas.microsoft.com/office/drawing/2014/main" id="{4276DFEB-2481-4D21-9525-D7A41C1BD2BD}"/>
              </a:ext>
            </a:extLst>
          </p:cNvPr>
          <p:cNvSpPr txBox="1"/>
          <p:nvPr/>
        </p:nvSpPr>
        <p:spPr>
          <a:xfrm>
            <a:off x="14261538" y="6724141"/>
            <a:ext cx="11158703" cy="613822"/>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助成までのフロー図</a:t>
            </a:r>
            <a:endParaRPr kumimoji="1" lang="en-US" altLang="ja-JP" sz="3081" b="1"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AC23067-8510-468B-A336-7512A56B8A28}"/>
              </a:ext>
            </a:extLst>
          </p:cNvPr>
          <p:cNvSpPr txBox="1"/>
          <p:nvPr/>
        </p:nvSpPr>
        <p:spPr>
          <a:xfrm>
            <a:off x="573292" y="4911508"/>
            <a:ext cx="11158703" cy="613822"/>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助成対象者及び助成申請期間</a:t>
            </a:r>
            <a:endParaRPr kumimoji="1" lang="en-US" altLang="ja-JP" sz="3081"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2BF9B51-E451-484F-B7E6-BF340EF2D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3240" y="1628645"/>
            <a:ext cx="6071909" cy="4286054"/>
          </a:xfrm>
          <a:prstGeom prst="rect">
            <a:avLst/>
          </a:prstGeom>
        </p:spPr>
      </p:pic>
      <p:sp>
        <p:nvSpPr>
          <p:cNvPr id="22" name="テキスト ボックス 21">
            <a:extLst>
              <a:ext uri="{FF2B5EF4-FFF2-40B4-BE49-F238E27FC236}">
                <a16:creationId xmlns:a16="http://schemas.microsoft.com/office/drawing/2014/main" id="{2535BC8E-F8D0-4780-9F04-5AE770A9E2EC}"/>
              </a:ext>
            </a:extLst>
          </p:cNvPr>
          <p:cNvSpPr txBox="1"/>
          <p:nvPr/>
        </p:nvSpPr>
        <p:spPr>
          <a:xfrm>
            <a:off x="23228866" y="2883035"/>
            <a:ext cx="712001" cy="235449"/>
          </a:xfrm>
          <a:prstGeom prst="rect">
            <a:avLst/>
          </a:prstGeom>
          <a:noFill/>
        </p:spPr>
        <p:txBody>
          <a:bodyPr wrap="square" rtlCol="0">
            <a:spAutoFit/>
          </a:bodyPr>
          <a:lstStyle/>
          <a:p>
            <a:pPr marL="138665">
              <a:lnSpc>
                <a:spcPct val="110000"/>
              </a:lnSpc>
              <a:spcBef>
                <a:spcPts val="578"/>
              </a:spcBef>
            </a:pPr>
            <a:r>
              <a:rPr lang="en-US" altLang="ja-JP" sz="963" b="1" dirty="0">
                <a:latin typeface="ＭＳ Ｐ明朝" panose="02020600040205080304" pitchFamily="18" charset="-128"/>
                <a:ea typeface="ＭＳ Ｐ明朝" panose="02020600040205080304" pitchFamily="18" charset="-128"/>
                <a:cs typeface="Arial" panose="020B0604020202020204" pitchFamily="34" charset="0"/>
              </a:rPr>
              <a:t>1</a:t>
            </a:r>
            <a:endParaRPr lang="ja-JP" altLang="en-US" sz="963" b="1" dirty="0">
              <a:latin typeface="ＭＳ Ｐ明朝" panose="02020600040205080304" pitchFamily="18" charset="-128"/>
              <a:ea typeface="ＭＳ Ｐ明朝" panose="02020600040205080304" pitchFamily="18" charset="-128"/>
              <a:cs typeface="Arial" panose="020B0604020202020204" pitchFamily="34" charset="0"/>
            </a:endParaRPr>
          </a:p>
        </p:txBody>
      </p:sp>
      <p:sp>
        <p:nvSpPr>
          <p:cNvPr id="7" name="正方形/長方形 6">
            <a:extLst>
              <a:ext uri="{FF2B5EF4-FFF2-40B4-BE49-F238E27FC236}">
                <a16:creationId xmlns:a16="http://schemas.microsoft.com/office/drawing/2014/main" id="{D0A6BDCF-ED05-4484-AD1F-4C2BA6579F96}"/>
              </a:ext>
            </a:extLst>
          </p:cNvPr>
          <p:cNvSpPr/>
          <p:nvPr/>
        </p:nvSpPr>
        <p:spPr>
          <a:xfrm>
            <a:off x="19888151" y="3146040"/>
            <a:ext cx="5227007" cy="1084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12" name="正方形/長方形 11">
            <a:extLst>
              <a:ext uri="{FF2B5EF4-FFF2-40B4-BE49-F238E27FC236}">
                <a16:creationId xmlns:a16="http://schemas.microsoft.com/office/drawing/2014/main" id="{591BD83B-D2F5-43A5-B7F8-C1D58F6E23DE}"/>
              </a:ext>
            </a:extLst>
          </p:cNvPr>
          <p:cNvSpPr/>
          <p:nvPr/>
        </p:nvSpPr>
        <p:spPr>
          <a:xfrm>
            <a:off x="20271844" y="2825086"/>
            <a:ext cx="362018" cy="3209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13" name="正方形/長方形 12">
            <a:extLst>
              <a:ext uri="{FF2B5EF4-FFF2-40B4-BE49-F238E27FC236}">
                <a16:creationId xmlns:a16="http://schemas.microsoft.com/office/drawing/2014/main" id="{52D78276-976C-4B4E-A9FB-7012905838B2}"/>
              </a:ext>
            </a:extLst>
          </p:cNvPr>
          <p:cNvSpPr/>
          <p:nvPr/>
        </p:nvSpPr>
        <p:spPr>
          <a:xfrm>
            <a:off x="22301531" y="4228931"/>
            <a:ext cx="1413377" cy="700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29" name="テキスト ボックス 28">
            <a:extLst>
              <a:ext uri="{FF2B5EF4-FFF2-40B4-BE49-F238E27FC236}">
                <a16:creationId xmlns:a16="http://schemas.microsoft.com/office/drawing/2014/main" id="{C228AD00-1E59-4933-AE43-BDFA8801D09E}"/>
              </a:ext>
            </a:extLst>
          </p:cNvPr>
          <p:cNvSpPr txBox="1"/>
          <p:nvPr/>
        </p:nvSpPr>
        <p:spPr>
          <a:xfrm>
            <a:off x="23044937" y="4638232"/>
            <a:ext cx="677090" cy="240515"/>
          </a:xfrm>
          <a:prstGeom prst="rect">
            <a:avLst/>
          </a:prstGeom>
          <a:noFill/>
        </p:spPr>
        <p:txBody>
          <a:bodyPr wrap="square" rtlCol="0">
            <a:spAutoFit/>
          </a:bodyPr>
          <a:lstStyle/>
          <a:p>
            <a:r>
              <a:rPr lang="en-US" altLang="ja-JP" sz="963" b="1" dirty="0">
                <a:latin typeface="ＭＳ Ｐ明朝" panose="02020600040205080304" pitchFamily="18" charset="-128"/>
                <a:ea typeface="ＭＳ Ｐ明朝" panose="02020600040205080304" pitchFamily="18" charset="-128"/>
                <a:cs typeface="Arial" panose="020B0604020202020204" pitchFamily="34" charset="0"/>
              </a:rPr>
              <a:t>3,000</a:t>
            </a:r>
            <a:endParaRPr lang="ja-JP" altLang="en-US" sz="963" b="1" dirty="0">
              <a:latin typeface="ＭＳ Ｐ明朝" panose="02020600040205080304" pitchFamily="18" charset="-128"/>
              <a:ea typeface="ＭＳ Ｐ明朝" panose="02020600040205080304" pitchFamily="18" charset="-128"/>
              <a:cs typeface="Arial" panose="020B0604020202020204" pitchFamily="34" charset="0"/>
            </a:endParaRPr>
          </a:p>
        </p:txBody>
      </p:sp>
    </p:spTree>
    <p:extLst>
      <p:ext uri="{BB962C8B-B14F-4D97-AF65-F5344CB8AC3E}">
        <p14:creationId xmlns:p14="http://schemas.microsoft.com/office/powerpoint/2010/main" val="14019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2051"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矢印コネクタ 14">
            <a:extLst>
              <a:ext uri="{FF2B5EF4-FFF2-40B4-BE49-F238E27FC236}">
                <a16:creationId xmlns:a16="http://schemas.microsoft.com/office/drawing/2014/main" id="{DABEC390-46E9-48F8-89B2-898B4389B294}"/>
              </a:ext>
            </a:extLst>
          </p:cNvPr>
          <p:cNvCxnSpPr/>
          <p:nvPr/>
        </p:nvCxnSpPr>
        <p:spPr>
          <a:xfrm flipH="1">
            <a:off x="8175717" y="7356434"/>
            <a:ext cx="27700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正方形/長方形 34">
            <a:extLst>
              <a:ext uri="{FF2B5EF4-FFF2-40B4-BE49-F238E27FC236}">
                <a16:creationId xmlns:a16="http://schemas.microsoft.com/office/drawing/2014/main" id="{319BF3F4-A248-4FC2-8217-7951919146D3}"/>
              </a:ext>
            </a:extLst>
          </p:cNvPr>
          <p:cNvSpPr>
            <a:spLocks noChangeArrowheads="1"/>
          </p:cNvSpPr>
          <p:nvPr/>
        </p:nvSpPr>
        <p:spPr bwMode="auto">
          <a:xfrm>
            <a:off x="1462261" y="5191789"/>
            <a:ext cx="3980744" cy="3962400"/>
          </a:xfrm>
          <a:prstGeom prst="rect">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t" anchorCtr="0" compatLnSpc="1">
            <a:prstTxWarp prst="textNoShape">
              <a:avLst/>
            </a:prstTxWarp>
          </a:bodyPr>
          <a:lstStyle/>
          <a:p>
            <a:pPr defTabSz="1761043" eaLnBrk="0" fontAlgn="base" hangingPunct="0">
              <a:spcBef>
                <a:spcPct val="0"/>
              </a:spcBef>
              <a:spcAft>
                <a:spcPct val="0"/>
              </a:spcAft>
            </a:pPr>
            <a:r>
              <a:rPr lang="ja-JP" altLang="ja-JP" sz="1926" dirty="0">
                <a:latin typeface="BIZ UDPゴシック" panose="020B0400000000000000" pitchFamily="50" charset="-128"/>
                <a:ea typeface="BIZ UDPゴシック" panose="020B0400000000000000" pitchFamily="50" charset="-128"/>
                <a:cs typeface="Arial" panose="020B0604020202020204" pitchFamily="34" charset="0"/>
              </a:rPr>
              <a:t>例：対象者支払合計２</a:t>
            </a:r>
            <a:r>
              <a:rPr lang="en-US" altLang="ja-JP" sz="1926" dirty="0">
                <a:latin typeface="BIZ UDPゴシック" panose="020B0400000000000000" pitchFamily="50" charset="-128"/>
                <a:ea typeface="BIZ UDPゴシック" panose="020B0400000000000000" pitchFamily="50" charset="-128"/>
                <a:cs typeface="Arial" panose="020B0604020202020204" pitchFamily="34" charset="0"/>
              </a:rPr>
              <a:t>2,8</a:t>
            </a:r>
            <a:r>
              <a:rPr lang="ja-JP" altLang="en-US" sz="1926" dirty="0">
                <a:latin typeface="BIZ UDPゴシック" panose="020B0400000000000000" pitchFamily="50" charset="-128"/>
                <a:ea typeface="BIZ UDPゴシック" panose="020B0400000000000000" pitchFamily="50" charset="-128"/>
                <a:cs typeface="Arial" panose="020B0604020202020204" pitchFamily="34" charset="0"/>
              </a:rPr>
              <a:t>００円</a:t>
            </a:r>
            <a:endParaRPr lang="ja-JP" altLang="en-US" sz="3467" dirty="0">
              <a:latin typeface="Arial" panose="020B0604020202020204" pitchFamily="34" charset="0"/>
            </a:endParaRPr>
          </a:p>
        </p:txBody>
      </p:sp>
      <p:sp>
        <p:nvSpPr>
          <p:cNvPr id="3" name="四角形: 角を丸くする 23">
            <a:extLst>
              <a:ext uri="{FF2B5EF4-FFF2-40B4-BE49-F238E27FC236}">
                <a16:creationId xmlns:a16="http://schemas.microsoft.com/office/drawing/2014/main" id="{2B626431-72C6-493D-9814-C65C8DB5E987}"/>
              </a:ext>
            </a:extLst>
          </p:cNvPr>
          <p:cNvSpPr>
            <a:spLocks noChangeArrowheads="1"/>
          </p:cNvSpPr>
          <p:nvPr/>
        </p:nvSpPr>
        <p:spPr bwMode="auto">
          <a:xfrm>
            <a:off x="1578443" y="5662021"/>
            <a:ext cx="1852789" cy="3320344"/>
          </a:xfrm>
          <a:prstGeom prst="roundRect">
            <a:avLst>
              <a:gd name="adj" fmla="val 16667"/>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t" anchorCtr="0" compatLnSpc="1">
            <a:prstTxWarp prst="textNoShape">
              <a:avLst/>
            </a:prstTxWarp>
          </a:bodyPr>
          <a:lstStyle/>
          <a:p>
            <a:pPr algn="dist" defTabSz="1761043" eaLnBrk="0" fontAlgn="base" hangingPunct="0">
              <a:spcBef>
                <a:spcPct val="0"/>
              </a:spcBef>
              <a:spcAft>
                <a:spcPct val="0"/>
              </a:spcAft>
            </a:pPr>
            <a:r>
              <a:rPr lang="ja-JP" altLang="ja-JP" sz="1926">
                <a:latin typeface="HGP創英角ﾎﾟｯﾌﾟ体" panose="040B0A00000000000000" pitchFamily="50" charset="-128"/>
                <a:ea typeface="HGP創英角ﾎﾟｯﾌﾟ体" panose="040B0A00000000000000" pitchFamily="50" charset="-128"/>
                <a:cs typeface="Arial" panose="020B0604020202020204" pitchFamily="34" charset="0"/>
              </a:rPr>
              <a:t>病院外来</a:t>
            </a:r>
            <a:endParaRPr lang="ja-JP" altLang="ja-JP" sz="1156"/>
          </a:p>
          <a:p>
            <a:pPr algn="dist" defTabSz="1761043" eaLnBrk="0" fontAlgn="base" hangingPunct="0">
              <a:spcBef>
                <a:spcPct val="0"/>
              </a:spcBef>
              <a:spcAft>
                <a:spcPct val="0"/>
              </a:spcAft>
            </a:pPr>
            <a:r>
              <a:rPr lang="en-US" altLang="ja-JP" sz="1926">
                <a:latin typeface="HGP創英角ﾎﾟｯﾌﾟ体" panose="040B0A00000000000000" pitchFamily="50" charset="-128"/>
                <a:ea typeface="HGP創英角ﾎﾟｯﾌﾟ体" panose="040B0A00000000000000" pitchFamily="50" charset="-128"/>
                <a:cs typeface="Arial" panose="020B0604020202020204" pitchFamily="34" charset="0"/>
              </a:rPr>
              <a:t>7,800</a:t>
            </a:r>
            <a:r>
              <a:rPr lang="ja-JP" altLang="en-US" sz="1926">
                <a:latin typeface="HGP創英角ﾎﾟｯﾌﾟ体" panose="040B0A00000000000000" pitchFamily="50" charset="-128"/>
                <a:ea typeface="HGP創英角ﾎﾟｯﾌﾟ体" panose="040B0A00000000000000" pitchFamily="50" charset="-128"/>
                <a:cs typeface="Arial" panose="020B0604020202020204" pitchFamily="34" charset="0"/>
              </a:rPr>
              <a:t>円</a:t>
            </a:r>
            <a:endParaRPr lang="ja-JP" altLang="en-US" sz="1156"/>
          </a:p>
          <a:p>
            <a:pPr algn="dist" defTabSz="1761043" eaLnBrk="0" fontAlgn="base" hangingPunct="0">
              <a:spcBef>
                <a:spcPct val="0"/>
              </a:spcBef>
              <a:spcAft>
                <a:spcPct val="0"/>
              </a:spcAft>
            </a:pPr>
            <a:r>
              <a:rPr lang="ja-JP" altLang="en-US" sz="1926">
                <a:latin typeface="HGP創英角ﾎﾟｯﾌﾟ体" panose="040B0A00000000000000" pitchFamily="50" charset="-128"/>
                <a:ea typeface="HGP創英角ﾎﾟｯﾌﾟ体" panose="040B0A00000000000000" pitchFamily="50" charset="-128"/>
                <a:cs typeface="Arial" panose="020B0604020202020204" pitchFamily="34" charset="0"/>
              </a:rPr>
              <a:t>支払</a:t>
            </a:r>
            <a:endParaRPr lang="ja-JP" altLang="en-US" sz="3467">
              <a:latin typeface="Arial" panose="020B0604020202020204" pitchFamily="34" charset="0"/>
            </a:endParaRPr>
          </a:p>
        </p:txBody>
      </p:sp>
      <p:sp>
        <p:nvSpPr>
          <p:cNvPr id="4" name="四角形: 角を丸くする 25">
            <a:extLst>
              <a:ext uri="{FF2B5EF4-FFF2-40B4-BE49-F238E27FC236}">
                <a16:creationId xmlns:a16="http://schemas.microsoft.com/office/drawing/2014/main" id="{5939EEC2-9B9B-45BF-AF9C-0141BE3E7086}"/>
              </a:ext>
            </a:extLst>
          </p:cNvPr>
          <p:cNvSpPr>
            <a:spLocks noChangeArrowheads="1"/>
          </p:cNvSpPr>
          <p:nvPr/>
        </p:nvSpPr>
        <p:spPr bwMode="auto">
          <a:xfrm>
            <a:off x="3470978" y="5662020"/>
            <a:ext cx="1797756" cy="3338689"/>
          </a:xfrm>
          <a:prstGeom prst="roundRect">
            <a:avLst>
              <a:gd name="adj" fmla="val 16667"/>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t" anchorCtr="0" compatLnSpc="1">
            <a:prstTxWarp prst="textNoShape">
              <a:avLst/>
            </a:prstTxWarp>
          </a:bodyPr>
          <a:lstStyle/>
          <a:p>
            <a:pPr algn="dist" defTabSz="1761043" eaLnBrk="0" fontAlgn="base" hangingPunct="0">
              <a:spcBef>
                <a:spcPct val="0"/>
              </a:spcBef>
              <a:spcAft>
                <a:spcPct val="0"/>
              </a:spcAft>
            </a:pPr>
            <a:r>
              <a:rPr lang="ja-JP" altLang="ja-JP" sz="1926">
                <a:latin typeface="HGP創英角ﾎﾟｯﾌﾟ体" panose="040B0A00000000000000" pitchFamily="50" charset="-128"/>
                <a:ea typeface="HGP創英角ﾎﾟｯﾌﾟ体" panose="040B0A00000000000000" pitchFamily="50" charset="-128"/>
                <a:cs typeface="Arial" panose="020B0604020202020204" pitchFamily="34" charset="0"/>
              </a:rPr>
              <a:t>薬局</a:t>
            </a:r>
            <a:endParaRPr lang="ja-JP" altLang="ja-JP" sz="1156"/>
          </a:p>
          <a:p>
            <a:pPr algn="dist" defTabSz="1761043" eaLnBrk="0" fontAlgn="base" hangingPunct="0">
              <a:spcBef>
                <a:spcPct val="0"/>
              </a:spcBef>
              <a:spcAft>
                <a:spcPct val="0"/>
              </a:spcAft>
            </a:pPr>
            <a:r>
              <a:rPr lang="en-US" altLang="ja-JP" sz="1926">
                <a:latin typeface="HGP創英角ﾎﾟｯﾌﾟ体" panose="040B0A00000000000000" pitchFamily="50" charset="-128"/>
                <a:ea typeface="HGP創英角ﾎﾟｯﾌﾟ体" panose="040B0A00000000000000" pitchFamily="50" charset="-128"/>
                <a:cs typeface="Arial" panose="020B0604020202020204" pitchFamily="34" charset="0"/>
              </a:rPr>
              <a:t>15,000</a:t>
            </a:r>
            <a:r>
              <a:rPr lang="ja-JP" altLang="en-US" sz="1926">
                <a:latin typeface="HGP創英角ﾎﾟｯﾌﾟ体" panose="040B0A00000000000000" pitchFamily="50" charset="-128"/>
                <a:ea typeface="HGP創英角ﾎﾟｯﾌﾟ体" panose="040B0A00000000000000" pitchFamily="50" charset="-128"/>
                <a:cs typeface="Arial" panose="020B0604020202020204" pitchFamily="34" charset="0"/>
              </a:rPr>
              <a:t>円</a:t>
            </a:r>
            <a:endParaRPr lang="ja-JP" altLang="en-US" sz="1156"/>
          </a:p>
          <a:p>
            <a:pPr algn="dist" defTabSz="1761043" eaLnBrk="0" fontAlgn="base" hangingPunct="0">
              <a:spcBef>
                <a:spcPct val="0"/>
              </a:spcBef>
              <a:spcAft>
                <a:spcPct val="0"/>
              </a:spcAft>
            </a:pPr>
            <a:r>
              <a:rPr lang="ja-JP" altLang="en-US" sz="1926">
                <a:latin typeface="HGP創英角ﾎﾟｯﾌﾟ体" panose="040B0A00000000000000" pitchFamily="50" charset="-128"/>
                <a:ea typeface="HGP創英角ﾎﾟｯﾌﾟ体" panose="040B0A00000000000000" pitchFamily="50" charset="-128"/>
                <a:cs typeface="Arial" panose="020B0604020202020204" pitchFamily="34" charset="0"/>
              </a:rPr>
              <a:t>支払</a:t>
            </a:r>
            <a:endParaRPr lang="ja-JP" altLang="en-US" sz="3467">
              <a:latin typeface="Arial" panose="020B0604020202020204" pitchFamily="34" charset="0"/>
            </a:endParaRPr>
          </a:p>
        </p:txBody>
      </p:sp>
      <p:sp>
        <p:nvSpPr>
          <p:cNvPr id="5" name="四角形: 角を丸くする 36">
            <a:extLst>
              <a:ext uri="{FF2B5EF4-FFF2-40B4-BE49-F238E27FC236}">
                <a16:creationId xmlns:a16="http://schemas.microsoft.com/office/drawing/2014/main" id="{7DA44E5D-86C7-4248-BFB9-BC6B254C7118}"/>
              </a:ext>
            </a:extLst>
          </p:cNvPr>
          <p:cNvSpPr>
            <a:spLocks noChangeArrowheads="1"/>
          </p:cNvSpPr>
          <p:nvPr/>
        </p:nvSpPr>
        <p:spPr bwMode="auto">
          <a:xfrm>
            <a:off x="8249987" y="5433023"/>
            <a:ext cx="2568222" cy="587022"/>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2311" dirty="0">
                <a:latin typeface="メイリオ" panose="020B0604030504040204" pitchFamily="50" charset="-128"/>
                <a:ea typeface="メイリオ" panose="020B0604030504040204" pitchFamily="50" charset="-128"/>
                <a:cs typeface="Arial" panose="020B0604020202020204" pitchFamily="34" charset="0"/>
              </a:rPr>
              <a:t>後期高齢者医療</a:t>
            </a:r>
            <a:endParaRPr lang="ja-JP" altLang="ja-JP" sz="3467" dirty="0">
              <a:latin typeface="メイリオ" panose="020B0604030504040204" pitchFamily="50" charset="-128"/>
              <a:ea typeface="メイリオ" panose="020B0604030504040204" pitchFamily="50" charset="-128"/>
            </a:endParaRPr>
          </a:p>
        </p:txBody>
      </p:sp>
      <p:sp>
        <p:nvSpPr>
          <p:cNvPr id="6" name="四角形: 角を丸くする 37">
            <a:extLst>
              <a:ext uri="{FF2B5EF4-FFF2-40B4-BE49-F238E27FC236}">
                <a16:creationId xmlns:a16="http://schemas.microsoft.com/office/drawing/2014/main" id="{0A8D28CB-955E-42C9-8EDE-C2F79EE34E80}"/>
              </a:ext>
            </a:extLst>
          </p:cNvPr>
          <p:cNvSpPr>
            <a:spLocks noChangeArrowheads="1"/>
          </p:cNvSpPr>
          <p:nvPr/>
        </p:nvSpPr>
        <p:spPr bwMode="auto">
          <a:xfrm>
            <a:off x="6815782" y="6943073"/>
            <a:ext cx="1302456" cy="587022"/>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2311">
                <a:latin typeface="メイリオ" panose="020B0604030504040204" pitchFamily="50" charset="-128"/>
                <a:ea typeface="メイリオ" panose="020B0604030504040204" pitchFamily="50" charset="-128"/>
                <a:cs typeface="Arial" panose="020B0604020202020204" pitchFamily="34" charset="0"/>
              </a:rPr>
              <a:t>役場</a:t>
            </a:r>
            <a:endParaRPr lang="ja-JP" altLang="ja-JP" sz="3467">
              <a:latin typeface="メイリオ" panose="020B0604030504040204" pitchFamily="50" charset="-128"/>
              <a:ea typeface="メイリオ" panose="020B0604030504040204" pitchFamily="50" charset="-128"/>
            </a:endParaRPr>
          </a:p>
        </p:txBody>
      </p:sp>
      <p:sp>
        <p:nvSpPr>
          <p:cNvPr id="7" name="四角形: 角を丸くする 38">
            <a:extLst>
              <a:ext uri="{FF2B5EF4-FFF2-40B4-BE49-F238E27FC236}">
                <a16:creationId xmlns:a16="http://schemas.microsoft.com/office/drawing/2014/main" id="{E69AC3A3-B4BA-4957-A1A2-09FDF681D9ED}"/>
              </a:ext>
            </a:extLst>
          </p:cNvPr>
          <p:cNvSpPr>
            <a:spLocks noChangeArrowheads="1"/>
          </p:cNvSpPr>
          <p:nvPr/>
        </p:nvSpPr>
        <p:spPr bwMode="auto">
          <a:xfrm>
            <a:off x="10986086" y="6943073"/>
            <a:ext cx="1375833" cy="587022"/>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en-US" sz="2311" dirty="0">
                <a:latin typeface="メイリオ" panose="020B0604030504040204" pitchFamily="50" charset="-128"/>
                <a:ea typeface="メイリオ" panose="020B0604030504040204" pitchFamily="50" charset="-128"/>
                <a:cs typeface="Arial" panose="020B0604020202020204" pitchFamily="34" charset="0"/>
              </a:rPr>
              <a:t>対象</a:t>
            </a:r>
            <a:r>
              <a:rPr lang="ja-JP" altLang="ja-JP" sz="2311" dirty="0">
                <a:latin typeface="メイリオ" panose="020B0604030504040204" pitchFamily="50" charset="-128"/>
                <a:ea typeface="メイリオ" panose="020B0604030504040204" pitchFamily="50" charset="-128"/>
                <a:cs typeface="Arial" panose="020B0604020202020204" pitchFamily="34" charset="0"/>
              </a:rPr>
              <a:t>者</a:t>
            </a:r>
            <a:endParaRPr lang="ja-JP" altLang="ja-JP" sz="3467" dirty="0">
              <a:latin typeface="メイリオ" panose="020B0604030504040204" pitchFamily="50" charset="-128"/>
              <a:ea typeface="メイリオ" panose="020B0604030504040204" pitchFamily="50" charset="-128"/>
            </a:endParaRPr>
          </a:p>
        </p:txBody>
      </p:sp>
      <p:cxnSp>
        <p:nvCxnSpPr>
          <p:cNvPr id="8" name="直線矢印コネクタ 7">
            <a:extLst>
              <a:ext uri="{FF2B5EF4-FFF2-40B4-BE49-F238E27FC236}">
                <a16:creationId xmlns:a16="http://schemas.microsoft.com/office/drawing/2014/main" id="{5CDB2BFD-552C-433A-9640-9CF0047BF727}"/>
              </a:ext>
            </a:extLst>
          </p:cNvPr>
          <p:cNvCxnSpPr>
            <a:cxnSpLocks/>
          </p:cNvCxnSpPr>
          <p:nvPr/>
        </p:nvCxnSpPr>
        <p:spPr>
          <a:xfrm>
            <a:off x="10431931" y="6047561"/>
            <a:ext cx="816482" cy="85315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 name="正方形/長方形 40">
            <a:extLst>
              <a:ext uri="{FF2B5EF4-FFF2-40B4-BE49-F238E27FC236}">
                <a16:creationId xmlns:a16="http://schemas.microsoft.com/office/drawing/2014/main" id="{F628F62C-238A-4D37-9280-B9EDB41FFB2F}"/>
              </a:ext>
            </a:extLst>
          </p:cNvPr>
          <p:cNvSpPr>
            <a:spLocks noChangeArrowheads="1"/>
          </p:cNvSpPr>
          <p:nvPr/>
        </p:nvSpPr>
        <p:spPr bwMode="auto">
          <a:xfrm>
            <a:off x="11065860" y="5980601"/>
            <a:ext cx="1614311" cy="89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1926" dirty="0">
                <a:latin typeface="メイリオ" panose="020B0604030504040204" pitchFamily="50" charset="-128"/>
                <a:ea typeface="メイリオ" panose="020B0604030504040204" pitchFamily="50" charset="-128"/>
                <a:cs typeface="Arial" panose="020B0604020202020204" pitchFamily="34" charset="0"/>
              </a:rPr>
              <a:t>高額療養費の支給</a:t>
            </a:r>
            <a:endParaRPr lang="ja-JP" altLang="ja-JP" sz="3467" dirty="0">
              <a:latin typeface="メイリオ" panose="020B0604030504040204" pitchFamily="50" charset="-128"/>
              <a:ea typeface="メイリオ" panose="020B0604030504040204" pitchFamily="50" charset="-128"/>
            </a:endParaRPr>
          </a:p>
        </p:txBody>
      </p:sp>
      <p:sp>
        <p:nvSpPr>
          <p:cNvPr id="10" name="正方形/長方形 44">
            <a:extLst>
              <a:ext uri="{FF2B5EF4-FFF2-40B4-BE49-F238E27FC236}">
                <a16:creationId xmlns:a16="http://schemas.microsoft.com/office/drawing/2014/main" id="{86213F94-8661-4E4D-9103-0917467592D9}"/>
              </a:ext>
            </a:extLst>
          </p:cNvPr>
          <p:cNvSpPr>
            <a:spLocks noChangeArrowheads="1"/>
          </p:cNvSpPr>
          <p:nvPr/>
        </p:nvSpPr>
        <p:spPr bwMode="auto">
          <a:xfrm>
            <a:off x="8469840" y="7456717"/>
            <a:ext cx="2348089" cy="5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6107" tIns="88053" rIns="176107" bIns="88053" numCol="1" anchor="ctr" anchorCtr="0" compatLnSpc="1">
            <a:prstTxWarp prst="textNoShape">
              <a:avLst/>
            </a:prstTxWarp>
          </a:bodyPr>
          <a:lstStyle/>
          <a:p>
            <a:pPr defTabSz="1761043" eaLnBrk="0" fontAlgn="base" hangingPunct="0">
              <a:spcBef>
                <a:spcPct val="0"/>
              </a:spcBef>
              <a:spcAft>
                <a:spcPct val="0"/>
              </a:spcAft>
            </a:pPr>
            <a:endParaRPr lang="ja-JP" altLang="ja-JP" sz="1926" dirty="0">
              <a:latin typeface="メイリオ" panose="020B0604030504040204" pitchFamily="50" charset="-128"/>
              <a:ea typeface="メイリオ" panose="020B0604030504040204" pitchFamily="50" charset="-128"/>
              <a:cs typeface="Arial" panose="020B0604020202020204" pitchFamily="34" charset="0"/>
            </a:endParaRPr>
          </a:p>
          <a:p>
            <a:pPr algn="ctr" defTabSz="1761043" eaLnBrk="0" fontAlgn="base" hangingPunct="0">
              <a:spcBef>
                <a:spcPct val="0"/>
              </a:spcBef>
              <a:spcAft>
                <a:spcPct val="0"/>
              </a:spcAft>
            </a:pPr>
            <a:r>
              <a:rPr lang="ja-JP" altLang="ja-JP" sz="1926" dirty="0">
                <a:latin typeface="メイリオ" panose="020B0604030504040204" pitchFamily="50" charset="-128"/>
                <a:ea typeface="メイリオ" panose="020B0604030504040204" pitchFamily="50" charset="-128"/>
                <a:cs typeface="Arial" panose="020B0604020202020204" pitchFamily="34" charset="0"/>
              </a:rPr>
              <a:t>高額療養費の返還</a:t>
            </a:r>
            <a:endParaRPr lang="ja-JP" altLang="ja-JP" sz="3467" dirty="0">
              <a:latin typeface="メイリオ" panose="020B0604030504040204" pitchFamily="50" charset="-128"/>
              <a:ea typeface="メイリオ" panose="020B0604030504040204" pitchFamily="50" charset="-128"/>
            </a:endParaRPr>
          </a:p>
        </p:txBody>
      </p:sp>
      <p:sp>
        <p:nvSpPr>
          <p:cNvPr id="11" name="乗算記号 10">
            <a:extLst>
              <a:ext uri="{FF2B5EF4-FFF2-40B4-BE49-F238E27FC236}">
                <a16:creationId xmlns:a16="http://schemas.microsoft.com/office/drawing/2014/main" id="{5A592DE0-21E0-468A-B3EA-C832E7F46579}"/>
              </a:ext>
            </a:extLst>
          </p:cNvPr>
          <p:cNvSpPr/>
          <p:nvPr/>
        </p:nvSpPr>
        <p:spPr>
          <a:xfrm>
            <a:off x="10524840" y="6214967"/>
            <a:ext cx="587022" cy="4769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6107" tIns="88053" rIns="176107" bIns="88053" numCol="1" spcCol="0" rtlCol="0" fromWordArt="0" anchor="ctr" anchorCtr="0" forceAA="0" compatLnSpc="1">
            <a:prstTxWarp prst="textNoShape">
              <a:avLst/>
            </a:prstTxWarp>
            <a:noAutofit/>
          </a:bodyPr>
          <a:lstStyle/>
          <a:p>
            <a:endParaRPr lang="ja-JP" altLang="en-US" sz="3467">
              <a:latin typeface="メイリオ" panose="020B0604030504040204" pitchFamily="50" charset="-128"/>
              <a:ea typeface="メイリオ" panose="020B0604030504040204" pitchFamily="50" charset="-128"/>
            </a:endParaRPr>
          </a:p>
        </p:txBody>
      </p:sp>
      <p:sp>
        <p:nvSpPr>
          <p:cNvPr id="12" name="乗算記号 11">
            <a:extLst>
              <a:ext uri="{FF2B5EF4-FFF2-40B4-BE49-F238E27FC236}">
                <a16:creationId xmlns:a16="http://schemas.microsoft.com/office/drawing/2014/main" id="{324D322B-900E-4C38-BC9B-C9FB52A0156D}"/>
              </a:ext>
            </a:extLst>
          </p:cNvPr>
          <p:cNvSpPr/>
          <p:nvPr/>
        </p:nvSpPr>
        <p:spPr>
          <a:xfrm>
            <a:off x="9350373" y="7134163"/>
            <a:ext cx="587022" cy="4769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76107" tIns="88053" rIns="176107" bIns="88053" numCol="1" spcCol="0" rtlCol="0" fromWordArt="0" anchor="ctr" anchorCtr="0" forceAA="0" compatLnSpc="1">
            <a:prstTxWarp prst="textNoShape">
              <a:avLst/>
            </a:prstTxWarp>
            <a:noAutofit/>
          </a:bodyPr>
          <a:lstStyle/>
          <a:p>
            <a:endParaRPr lang="ja-JP" altLang="en-US" sz="3467">
              <a:latin typeface="メイリオ" panose="020B0604030504040204" pitchFamily="50" charset="-128"/>
              <a:ea typeface="メイリオ" panose="020B0604030504040204" pitchFamily="50" charset="-128"/>
            </a:endParaRPr>
          </a:p>
        </p:txBody>
      </p:sp>
      <p:cxnSp>
        <p:nvCxnSpPr>
          <p:cNvPr id="13" name="直線矢印コネクタ 12">
            <a:extLst>
              <a:ext uri="{FF2B5EF4-FFF2-40B4-BE49-F238E27FC236}">
                <a16:creationId xmlns:a16="http://schemas.microsoft.com/office/drawing/2014/main" id="{A830A334-BC59-47D5-AF01-4B9BDC76E880}"/>
              </a:ext>
            </a:extLst>
          </p:cNvPr>
          <p:cNvCxnSpPr/>
          <p:nvPr/>
        </p:nvCxnSpPr>
        <p:spPr>
          <a:xfrm flipH="1">
            <a:off x="7735451" y="6053979"/>
            <a:ext cx="862189" cy="8255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正方形/長方形 48">
            <a:extLst>
              <a:ext uri="{FF2B5EF4-FFF2-40B4-BE49-F238E27FC236}">
                <a16:creationId xmlns:a16="http://schemas.microsoft.com/office/drawing/2014/main" id="{B177196C-57BC-445F-92DD-9294F7EFC312}"/>
              </a:ext>
            </a:extLst>
          </p:cNvPr>
          <p:cNvSpPr>
            <a:spLocks noChangeArrowheads="1"/>
          </p:cNvSpPr>
          <p:nvPr/>
        </p:nvSpPr>
        <p:spPr bwMode="auto">
          <a:xfrm>
            <a:off x="6644567" y="5830177"/>
            <a:ext cx="1614311" cy="89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1926" dirty="0">
                <a:latin typeface="メイリオ" panose="020B0604030504040204" pitchFamily="50" charset="-128"/>
                <a:ea typeface="メイリオ" panose="020B0604030504040204" pitchFamily="50" charset="-128"/>
                <a:cs typeface="Arial" panose="020B0604020202020204" pitchFamily="34" charset="0"/>
              </a:rPr>
              <a:t>高額療養費の支給</a:t>
            </a:r>
            <a:endParaRPr lang="ja-JP" altLang="ja-JP" sz="3467" dirty="0">
              <a:latin typeface="メイリオ" panose="020B0604030504040204" pitchFamily="50" charset="-128"/>
              <a:ea typeface="メイリオ" panose="020B0604030504040204" pitchFamily="50" charset="-128"/>
            </a:endParaRPr>
          </a:p>
        </p:txBody>
      </p:sp>
      <p:cxnSp>
        <p:nvCxnSpPr>
          <p:cNvPr id="16" name="直線矢印コネクタ 15">
            <a:extLst>
              <a:ext uri="{FF2B5EF4-FFF2-40B4-BE49-F238E27FC236}">
                <a16:creationId xmlns:a16="http://schemas.microsoft.com/office/drawing/2014/main" id="{427550FE-CA98-436C-9A09-2E5F94E0FF16}"/>
              </a:ext>
            </a:extLst>
          </p:cNvPr>
          <p:cNvCxnSpPr/>
          <p:nvPr/>
        </p:nvCxnSpPr>
        <p:spPr>
          <a:xfrm flipH="1">
            <a:off x="8175716" y="7137788"/>
            <a:ext cx="2770011" cy="0"/>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7" name="正方形/長方形 53">
            <a:extLst>
              <a:ext uri="{FF2B5EF4-FFF2-40B4-BE49-F238E27FC236}">
                <a16:creationId xmlns:a16="http://schemas.microsoft.com/office/drawing/2014/main" id="{B8F245F6-4F45-41D6-B9E6-3B0A30004FCF}"/>
              </a:ext>
            </a:extLst>
          </p:cNvPr>
          <p:cNvSpPr>
            <a:spLocks noChangeArrowheads="1"/>
          </p:cNvSpPr>
          <p:nvPr/>
        </p:nvSpPr>
        <p:spPr bwMode="auto">
          <a:xfrm>
            <a:off x="8410220" y="6701543"/>
            <a:ext cx="2348089" cy="58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6107" tIns="88053" rIns="176107" bIns="88053" numCol="1" anchor="ctr" anchorCtr="0" compatLnSpc="1">
            <a:prstTxWarp prst="textNoShape">
              <a:avLst/>
            </a:prstTxWarp>
          </a:bodyPr>
          <a:lstStyle/>
          <a:p>
            <a:pPr algn="ctr" defTabSz="1761043" eaLnBrk="0" fontAlgn="base" hangingPunct="0">
              <a:spcBef>
                <a:spcPct val="0"/>
              </a:spcBef>
              <a:spcAft>
                <a:spcPct val="0"/>
              </a:spcAft>
            </a:pPr>
            <a:r>
              <a:rPr lang="ja-JP" altLang="ja-JP" sz="1926" dirty="0">
                <a:latin typeface="メイリオ" panose="020B0604030504040204" pitchFamily="50" charset="-128"/>
                <a:ea typeface="メイリオ" panose="020B0604030504040204" pitchFamily="50" charset="-128"/>
                <a:cs typeface="Arial" panose="020B0604020202020204" pitchFamily="34" charset="0"/>
              </a:rPr>
              <a:t>医療費の助成</a:t>
            </a:r>
            <a:endParaRPr lang="ja-JP" altLang="ja-JP" sz="3467" dirty="0">
              <a:latin typeface="メイリオ" panose="020B0604030504040204" pitchFamily="50" charset="-128"/>
              <a:ea typeface="メイリオ" panose="020B0604030504040204" pitchFamily="50" charset="-128"/>
            </a:endParaRPr>
          </a:p>
        </p:txBody>
      </p:sp>
      <p:sp>
        <p:nvSpPr>
          <p:cNvPr id="18" name="四角形: 角を丸くする 54">
            <a:extLst>
              <a:ext uri="{FF2B5EF4-FFF2-40B4-BE49-F238E27FC236}">
                <a16:creationId xmlns:a16="http://schemas.microsoft.com/office/drawing/2014/main" id="{41961668-328C-4150-AF28-6F8D612BEFFC}"/>
              </a:ext>
            </a:extLst>
          </p:cNvPr>
          <p:cNvSpPr>
            <a:spLocks noChangeArrowheads="1"/>
          </p:cNvSpPr>
          <p:nvPr/>
        </p:nvSpPr>
        <p:spPr bwMode="auto">
          <a:xfrm>
            <a:off x="1654879" y="5790431"/>
            <a:ext cx="3540478" cy="2421467"/>
          </a:xfrm>
          <a:prstGeom prst="roundRect">
            <a:avLst>
              <a:gd name="adj" fmla="val 16667"/>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0" numCol="1" anchor="b" anchorCtr="0" compatLnSpc="1">
            <a:prstTxWarp prst="textNoShape">
              <a:avLst/>
            </a:prstTxWarp>
          </a:bodyPr>
          <a:lstStyle/>
          <a:p>
            <a:pPr algn="dist" defTabSz="1761043" eaLnBrk="0" fontAlgn="base" hangingPunct="0">
              <a:spcBef>
                <a:spcPct val="0"/>
              </a:spcBef>
              <a:spcAft>
                <a:spcPct val="0"/>
              </a:spcAft>
            </a:pPr>
            <a:r>
              <a:rPr lang="ja-JP" altLang="ja-JP" sz="1926"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後期高齢者医療保険の</a:t>
            </a:r>
            <a:endParaRPr lang="ja-JP" altLang="ja-JP" sz="1156"/>
          </a:p>
          <a:p>
            <a:pPr algn="dist" defTabSz="1761043" eaLnBrk="0" fontAlgn="base" hangingPunct="0">
              <a:spcBef>
                <a:spcPct val="0"/>
              </a:spcBef>
              <a:spcAft>
                <a:spcPct val="0"/>
              </a:spcAft>
            </a:pPr>
            <a:r>
              <a:rPr lang="ja-JP" altLang="ja-JP" sz="1926"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月額自己負担上限額</a:t>
            </a:r>
            <a:endParaRPr lang="ja-JP" altLang="ja-JP" sz="1156"/>
          </a:p>
          <a:p>
            <a:pPr algn="r" defTabSz="1761043" eaLnBrk="0" fontAlgn="base" hangingPunct="0">
              <a:spcBef>
                <a:spcPct val="0"/>
              </a:spcBef>
              <a:spcAft>
                <a:spcPct val="0"/>
              </a:spcAft>
            </a:pPr>
            <a:r>
              <a:rPr lang="en-US" altLang="ja-JP" sz="1926"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18,000</a:t>
            </a:r>
            <a:r>
              <a:rPr lang="ja-JP" altLang="en-US" sz="1926"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円</a:t>
            </a:r>
            <a:endParaRPr lang="ja-JP" altLang="en-US" sz="3467">
              <a:latin typeface="Arial" panose="020B0604020202020204" pitchFamily="34" charset="0"/>
            </a:endParaRPr>
          </a:p>
        </p:txBody>
      </p:sp>
      <p:sp>
        <p:nvSpPr>
          <p:cNvPr id="19" name="正方形/長方形 55">
            <a:extLst>
              <a:ext uri="{FF2B5EF4-FFF2-40B4-BE49-F238E27FC236}">
                <a16:creationId xmlns:a16="http://schemas.microsoft.com/office/drawing/2014/main" id="{379F9FB3-20ED-4ADB-B962-7BF2B5285A5E}"/>
              </a:ext>
            </a:extLst>
          </p:cNvPr>
          <p:cNvSpPr>
            <a:spLocks noChangeArrowheads="1"/>
          </p:cNvSpPr>
          <p:nvPr/>
        </p:nvSpPr>
        <p:spPr bwMode="auto">
          <a:xfrm>
            <a:off x="1068320" y="4606361"/>
            <a:ext cx="5238985" cy="45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6107" tIns="88053" rIns="176107" bIns="88053" numCol="1" anchor="ctr" anchorCtr="0" compatLnSpc="1">
            <a:prstTxWarp prst="textNoShape">
              <a:avLst/>
            </a:prstTxWarp>
          </a:bodyPr>
          <a:lstStyle/>
          <a:p>
            <a:pPr defTabSz="1761043" eaLnBrk="0" fontAlgn="base" hangingPunct="0">
              <a:spcBef>
                <a:spcPct val="0"/>
              </a:spcBef>
              <a:spcAft>
                <a:spcPct val="0"/>
              </a:spcAft>
            </a:pPr>
            <a:endParaRPr lang="ja-JP" altLang="ja-JP" sz="1733" dirty="0">
              <a:latin typeface="メイリオ" panose="020B0604030504040204" pitchFamily="50" charset="-128"/>
              <a:ea typeface="メイリオ" panose="020B0604030504040204" pitchFamily="50" charset="-128"/>
              <a:cs typeface="Arial" panose="020B0604020202020204" pitchFamily="34" charset="0"/>
            </a:endParaRPr>
          </a:p>
          <a:p>
            <a:pPr defTabSz="1761043" eaLnBrk="0" fontAlgn="base" hangingPunct="0">
              <a:spcBef>
                <a:spcPct val="0"/>
              </a:spcBef>
              <a:spcAft>
                <a:spcPct val="0"/>
              </a:spcAft>
            </a:pPr>
            <a:r>
              <a:rPr lang="ja-JP" altLang="ja-JP" sz="1733" dirty="0">
                <a:latin typeface="メイリオ" panose="020B0604030504040204" pitchFamily="50" charset="-128"/>
                <a:ea typeface="メイリオ" panose="020B0604030504040204" pitchFamily="50" charset="-128"/>
                <a:cs typeface="Arial" panose="020B0604020202020204" pitchFamily="34" charset="0"/>
              </a:rPr>
              <a:t>対象者が支払った費用＝町助成額＝２</a:t>
            </a:r>
            <a:r>
              <a:rPr lang="en-US" altLang="ja-JP" sz="1733" dirty="0">
                <a:latin typeface="メイリオ" panose="020B0604030504040204" pitchFamily="50" charset="-128"/>
                <a:ea typeface="メイリオ" panose="020B0604030504040204" pitchFamily="50" charset="-128"/>
                <a:cs typeface="Arial" panose="020B0604020202020204" pitchFamily="34" charset="0"/>
              </a:rPr>
              <a:t>2,8</a:t>
            </a:r>
            <a:r>
              <a:rPr lang="ja-JP" altLang="en-US" sz="1733" dirty="0">
                <a:latin typeface="メイリオ" panose="020B0604030504040204" pitchFamily="50" charset="-128"/>
                <a:ea typeface="メイリオ" panose="020B0604030504040204" pitchFamily="50" charset="-128"/>
                <a:cs typeface="Arial" panose="020B0604020202020204" pitchFamily="34" charset="0"/>
              </a:rPr>
              <a:t>００円</a:t>
            </a:r>
            <a:endParaRPr lang="ja-JP" altLang="en-US" sz="1733" dirty="0">
              <a:latin typeface="メイリオ" panose="020B0604030504040204" pitchFamily="50" charset="-128"/>
              <a:ea typeface="メイリオ" panose="020B0604030504040204" pitchFamily="50" charset="-128"/>
            </a:endParaRPr>
          </a:p>
          <a:p>
            <a:pPr defTabSz="1761043" eaLnBrk="0" fontAlgn="base" hangingPunct="0">
              <a:spcBef>
                <a:spcPct val="0"/>
              </a:spcBef>
              <a:spcAft>
                <a:spcPct val="0"/>
              </a:spcAft>
            </a:pPr>
            <a:endParaRPr lang="ja-JP" altLang="en-US" sz="1733" dirty="0">
              <a:latin typeface="メイリオ" panose="020B0604030504040204" pitchFamily="50" charset="-128"/>
              <a:ea typeface="メイリオ" panose="020B0604030504040204" pitchFamily="50" charset="-128"/>
            </a:endParaRPr>
          </a:p>
        </p:txBody>
      </p:sp>
      <p:sp>
        <p:nvSpPr>
          <p:cNvPr id="20" name="正方形/長方形 56">
            <a:extLst>
              <a:ext uri="{FF2B5EF4-FFF2-40B4-BE49-F238E27FC236}">
                <a16:creationId xmlns:a16="http://schemas.microsoft.com/office/drawing/2014/main" id="{0887EC82-BDA7-4F28-9B43-6B90506DE7BA}"/>
              </a:ext>
            </a:extLst>
          </p:cNvPr>
          <p:cNvSpPr>
            <a:spLocks noChangeArrowheads="1"/>
          </p:cNvSpPr>
          <p:nvPr/>
        </p:nvSpPr>
        <p:spPr bwMode="auto">
          <a:xfrm>
            <a:off x="8118237" y="8884257"/>
            <a:ext cx="3249318" cy="55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6107" tIns="88053" rIns="176107" bIns="88053" numCol="1" anchor="ctr" anchorCtr="0" compatLnSpc="1">
            <a:prstTxWarp prst="textNoShape">
              <a:avLst/>
            </a:prstTxWarp>
          </a:bodyPr>
          <a:lstStyle/>
          <a:p>
            <a:pPr defTabSz="1761043" eaLnBrk="0" fontAlgn="base" hangingPunct="0">
              <a:spcBef>
                <a:spcPct val="0"/>
              </a:spcBef>
              <a:spcAft>
                <a:spcPct val="0"/>
              </a:spcAft>
            </a:pPr>
            <a:endParaRPr lang="ja-JP" altLang="ja-JP" sz="2311" dirty="0">
              <a:latin typeface="メイリオ" panose="020B0604030504040204" pitchFamily="50" charset="-128"/>
              <a:ea typeface="メイリオ" panose="020B0604030504040204" pitchFamily="50" charset="-128"/>
              <a:cs typeface="Arial" panose="020B0604020202020204" pitchFamily="34" charset="0"/>
            </a:endParaRPr>
          </a:p>
          <a:p>
            <a:pPr defTabSz="1761043" eaLnBrk="0" fontAlgn="base" hangingPunct="0">
              <a:spcBef>
                <a:spcPct val="0"/>
              </a:spcBef>
              <a:spcAft>
                <a:spcPct val="0"/>
              </a:spcAft>
            </a:pPr>
            <a:r>
              <a:rPr lang="ja-JP" altLang="ja-JP" sz="2311" dirty="0">
                <a:latin typeface="メイリオ" panose="020B0604030504040204" pitchFamily="50" charset="-128"/>
                <a:ea typeface="メイリオ" panose="020B0604030504040204" pitchFamily="50" charset="-128"/>
                <a:cs typeface="Arial" panose="020B0604020202020204" pitchFamily="34" charset="0"/>
              </a:rPr>
              <a:t>図：支給の流れ</a:t>
            </a:r>
            <a:endParaRPr lang="ja-JP" altLang="ja-JP" sz="1156" dirty="0">
              <a:latin typeface="メイリオ" panose="020B0604030504040204" pitchFamily="50" charset="-128"/>
              <a:ea typeface="メイリオ" panose="020B0604030504040204" pitchFamily="50" charset="-128"/>
            </a:endParaRPr>
          </a:p>
          <a:p>
            <a:pPr defTabSz="1761043" eaLnBrk="0" fontAlgn="base" hangingPunct="0">
              <a:spcBef>
                <a:spcPct val="0"/>
              </a:spcBef>
              <a:spcAft>
                <a:spcPct val="0"/>
              </a:spcAft>
            </a:pPr>
            <a:endParaRPr lang="ja-JP" altLang="ja-JP" sz="3467" dirty="0">
              <a:latin typeface="メイリオ" panose="020B0604030504040204" pitchFamily="50" charset="-128"/>
              <a:ea typeface="メイリオ" panose="020B0604030504040204" pitchFamily="50" charset="-128"/>
            </a:endParaRPr>
          </a:p>
        </p:txBody>
      </p:sp>
      <p:sp>
        <p:nvSpPr>
          <p:cNvPr id="21" name="四角形: 角を丸くする 35">
            <a:extLst>
              <a:ext uri="{FF2B5EF4-FFF2-40B4-BE49-F238E27FC236}">
                <a16:creationId xmlns:a16="http://schemas.microsoft.com/office/drawing/2014/main" id="{0D899FF9-EFE5-4800-BA78-0281334A3A73}"/>
              </a:ext>
            </a:extLst>
          </p:cNvPr>
          <p:cNvSpPr>
            <a:spLocks noChangeArrowheads="1"/>
          </p:cNvSpPr>
          <p:nvPr/>
        </p:nvSpPr>
        <p:spPr bwMode="auto">
          <a:xfrm>
            <a:off x="1599844" y="8294448"/>
            <a:ext cx="3632200" cy="678744"/>
          </a:xfrm>
          <a:prstGeom prst="roundRect">
            <a:avLst>
              <a:gd name="adj" fmla="val 16667"/>
            </a:avLst>
          </a:prstGeom>
          <a:noFill/>
          <a:ln w="28575">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176107" tIns="88053" rIns="176107" bIns="88053" numCol="1" anchor="ctr" anchorCtr="0" compatLnSpc="1">
            <a:prstTxWarp prst="textNoShape">
              <a:avLst/>
            </a:prstTxWarp>
          </a:bodyPr>
          <a:lstStyle/>
          <a:p>
            <a:pPr algn="dist" defTabSz="1761043" eaLnBrk="0" fontAlgn="base" hangingPunct="0">
              <a:spcBef>
                <a:spcPct val="0"/>
              </a:spcBef>
              <a:spcAft>
                <a:spcPct val="0"/>
              </a:spcAft>
            </a:pPr>
            <a:r>
              <a:rPr lang="ja-JP" altLang="ja-JP" sz="2311"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高額療養費　　</a:t>
            </a:r>
            <a:r>
              <a:rPr lang="en-US" altLang="ja-JP" sz="1926"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4,800</a:t>
            </a:r>
            <a:r>
              <a:rPr lang="ja-JP" altLang="en-US" sz="1926" b="1">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円</a:t>
            </a:r>
            <a:endParaRPr lang="ja-JP" altLang="en-US" sz="3467">
              <a:latin typeface="Arial" panose="020B0604020202020204" pitchFamily="34" charset="0"/>
            </a:endParaRPr>
          </a:p>
        </p:txBody>
      </p:sp>
      <p:sp>
        <p:nvSpPr>
          <p:cNvPr id="22" name="正方形/長方形 21">
            <a:extLst>
              <a:ext uri="{FF2B5EF4-FFF2-40B4-BE49-F238E27FC236}">
                <a16:creationId xmlns:a16="http://schemas.microsoft.com/office/drawing/2014/main" id="{635D0C9B-97A3-4D20-A096-1C0AFB99D0B2}"/>
              </a:ext>
            </a:extLst>
          </p:cNvPr>
          <p:cNvSpPr/>
          <p:nvPr/>
        </p:nvSpPr>
        <p:spPr>
          <a:xfrm>
            <a:off x="935149" y="705660"/>
            <a:ext cx="11761266" cy="4003660"/>
          </a:xfrm>
          <a:prstGeom prst="rect">
            <a:avLst/>
          </a:prstGeom>
        </p:spPr>
        <p:txBody>
          <a:bodyPr wrap="square">
            <a:spAutoFit/>
          </a:bodyPr>
          <a:lstStyle/>
          <a:p>
            <a:pPr marL="550326" indent="-550326" defTabSz="1761043" eaLnBrk="0" fontAlgn="base" hangingPunct="0">
              <a:spcBef>
                <a:spcPct val="0"/>
              </a:spcBef>
              <a:spcAft>
                <a:spcPct val="0"/>
              </a:spcAft>
              <a:buFont typeface="Wingdings" panose="05000000000000000000" pitchFamily="2" charset="2"/>
              <a:buChar char="n"/>
            </a:pPr>
            <a:r>
              <a:rPr lang="ja-JP" altLang="en-US" sz="3081" b="1" dirty="0">
                <a:latin typeface="メイリオ" panose="020B0604030504040204" pitchFamily="50" charset="-128"/>
                <a:ea typeface="メイリオ" panose="020B0604030504040204" pitchFamily="50" charset="-128"/>
                <a:cs typeface="Arial" panose="020B0604020202020204" pitchFamily="34" charset="0"/>
              </a:rPr>
              <a:t>後期高齢者医療保険高額療養費と町助成との取扱い</a:t>
            </a:r>
            <a:endParaRPr lang="en-US" altLang="ja-JP" sz="3081" b="1" dirty="0">
              <a:latin typeface="メイリオ" panose="020B0604030504040204" pitchFamily="50" charset="-128"/>
              <a:ea typeface="メイリオ" panose="020B0604030504040204" pitchFamily="50" charset="-128"/>
              <a:cs typeface="Arial" panose="020B0604020202020204" pitchFamily="34" charset="0"/>
            </a:endParaRPr>
          </a:p>
          <a:p>
            <a:pPr defTabSz="1761043" eaLnBrk="0" fontAlgn="base" hangingPunct="0">
              <a:spcBef>
                <a:spcPct val="0"/>
              </a:spcBef>
              <a:spcAft>
                <a:spcPct val="0"/>
              </a:spcAft>
            </a:pPr>
            <a:endParaRPr lang="ja-JP" altLang="en-US" sz="770" dirty="0">
              <a:latin typeface="メイリオ" panose="020B0604030504040204" pitchFamily="50" charset="-128"/>
              <a:ea typeface="メイリオ" panose="020B0604030504040204" pitchFamily="50" charset="-128"/>
            </a:endParaRPr>
          </a:p>
          <a:p>
            <a:pPr indent="293507" defTabSz="1761043" eaLnBrk="0" fontAlgn="base" hangingPunct="0">
              <a:spcBef>
                <a:spcPct val="0"/>
              </a:spcBef>
              <a:spcAft>
                <a:spcPct val="0"/>
              </a:spcAft>
            </a:pPr>
            <a:r>
              <a:rPr lang="ja-JP" altLang="en-US" sz="3081" dirty="0">
                <a:latin typeface="メイリオ" panose="020B0604030504040204" pitchFamily="50" charset="-128"/>
                <a:ea typeface="メイリオ" panose="020B0604030504040204" pitchFamily="50" charset="-128"/>
                <a:cs typeface="Arial" panose="020B0604020202020204" pitchFamily="34" charset="0"/>
              </a:rPr>
              <a:t>現在行っている高齢者医療費助成は本人負担額全額</a:t>
            </a:r>
            <a:r>
              <a:rPr lang="en-US" altLang="ja-JP" sz="3081" dirty="0">
                <a:latin typeface="メイリオ" panose="020B0604030504040204" pitchFamily="50" charset="-128"/>
                <a:ea typeface="メイリオ" panose="020B0604030504040204" pitchFamily="50" charset="-128"/>
                <a:cs typeface="Arial" panose="020B0604020202020204" pitchFamily="34" charset="0"/>
              </a:rPr>
              <a:t>〈</a:t>
            </a:r>
            <a:r>
              <a:rPr lang="ja-JP" altLang="en-US" sz="3081" dirty="0">
                <a:latin typeface="メイリオ" panose="020B0604030504040204" pitchFamily="50" charset="-128"/>
                <a:ea typeface="メイリオ" panose="020B0604030504040204" pitchFamily="50" charset="-128"/>
                <a:cs typeface="Arial" panose="020B0604020202020204" pitchFamily="34" charset="0"/>
              </a:rPr>
              <a:t>保険診療分</a:t>
            </a:r>
            <a:r>
              <a:rPr lang="en-US" altLang="ja-JP" sz="3081" dirty="0">
                <a:latin typeface="メイリオ" panose="020B0604030504040204" pitchFamily="50" charset="-128"/>
                <a:ea typeface="メイリオ" panose="020B0604030504040204" pitchFamily="50" charset="-128"/>
                <a:cs typeface="Arial" panose="020B0604020202020204" pitchFamily="34" charset="0"/>
              </a:rPr>
              <a:t>〉</a:t>
            </a:r>
            <a:r>
              <a:rPr lang="ja-JP" altLang="en-US" sz="3081" dirty="0">
                <a:latin typeface="メイリオ" panose="020B0604030504040204" pitchFamily="50" charset="-128"/>
                <a:ea typeface="メイリオ" panose="020B0604030504040204" pitchFamily="50" charset="-128"/>
                <a:cs typeface="Arial" panose="020B0604020202020204" pitchFamily="34" charset="0"/>
              </a:rPr>
              <a:t>を助成している。上記の高額療養費は保険者から被保険者へ払い戻しを行うため、町医療費助成を助成した者に高額療養費を支給すると、本人が負担した額以上の還付（二重還付）となるので、高齢者医療費助成の初回登録時に役場へ高額療養費を支払う申請をいただき直接役場へ入金。助成対象者が役場へ還付する手間を軽減した。</a:t>
            </a:r>
            <a:endParaRPr lang="ja-JP" altLang="en-US" sz="308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326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a:extLst>
              <a:ext uri="{FF2B5EF4-FFF2-40B4-BE49-F238E27FC236}">
                <a16:creationId xmlns:a16="http://schemas.microsoft.com/office/drawing/2014/main" id="{C112E024-FEE7-443C-8F00-DEB027735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1" y="1796224"/>
            <a:ext cx="13208000" cy="9323294"/>
          </a:xfrm>
          <a:prstGeom prst="rect">
            <a:avLst/>
          </a:prstGeom>
        </p:spPr>
      </p:pic>
      <p:sp>
        <p:nvSpPr>
          <p:cNvPr id="2" name="テキスト ボックス 1">
            <a:extLst>
              <a:ext uri="{FF2B5EF4-FFF2-40B4-BE49-F238E27FC236}">
                <a16:creationId xmlns:a16="http://schemas.microsoft.com/office/drawing/2014/main" id="{6AE24A68-530C-44EF-9C0D-106A958ECD9C}"/>
              </a:ext>
            </a:extLst>
          </p:cNvPr>
          <p:cNvSpPr txBox="1"/>
          <p:nvPr/>
        </p:nvSpPr>
        <p:spPr>
          <a:xfrm>
            <a:off x="17789237" y="-1904861"/>
            <a:ext cx="13208000" cy="1061815"/>
          </a:xfrm>
          <a:prstGeom prst="rect">
            <a:avLst/>
          </a:prstGeom>
          <a:solidFill>
            <a:srgbClr val="103185"/>
          </a:solidFill>
        </p:spPr>
        <p:txBody>
          <a:bodyPr wrap="square" bIns="49525" rtlCol="0" anchor="ctr">
            <a:noAutofit/>
          </a:bodyPr>
          <a:lstStyle/>
          <a:p>
            <a:pPr marL="393092" indent="-393092">
              <a:lnSpc>
                <a:spcPct val="110000"/>
              </a:lnSpc>
              <a:spcBef>
                <a:spcPts val="414"/>
              </a:spcBef>
              <a:buClr>
                <a:srgbClr val="103185"/>
              </a:buClr>
              <a:buFont typeface="Wingdings" panose="05000000000000000000" pitchFamily="2" charset="2"/>
              <a:buChar char="l"/>
            </a:pPr>
            <a:r>
              <a:rPr kumimoji="1" lang="ja-JP" altLang="en-US" sz="2201" b="1" dirty="0">
                <a:solidFill>
                  <a:schemeClr val="bg1"/>
                </a:solidFill>
                <a:latin typeface="メイリオ" panose="020B0604030504040204" pitchFamily="50" charset="-128"/>
                <a:ea typeface="メイリオ" panose="020B0604030504040204" pitchFamily="50" charset="-128"/>
              </a:rPr>
              <a:t>令和４年</a:t>
            </a:r>
            <a:r>
              <a:rPr lang="en-US" altLang="ja-JP" sz="2201" b="1" dirty="0">
                <a:solidFill>
                  <a:schemeClr val="bg1"/>
                </a:solidFill>
                <a:latin typeface="メイリオ" panose="020B0604030504040204" pitchFamily="50" charset="-128"/>
                <a:ea typeface="メイリオ" panose="020B0604030504040204" pitchFamily="50" charset="-128"/>
              </a:rPr>
              <a:t>10</a:t>
            </a:r>
            <a:r>
              <a:rPr kumimoji="1" lang="ja-JP" altLang="en-US" sz="2201" b="1" dirty="0">
                <a:solidFill>
                  <a:schemeClr val="bg1"/>
                </a:solidFill>
                <a:latin typeface="メイリオ" panose="020B0604030504040204" pitchFamily="50" charset="-128"/>
                <a:ea typeface="メイリオ" panose="020B0604030504040204" pitchFamily="50" charset="-128"/>
              </a:rPr>
              <a:t>月１日から医療機関窓口での負担割合が変更になります。</a:t>
            </a:r>
            <a:r>
              <a:rPr kumimoji="1" lang="ja-JP" altLang="en-US" sz="2311" b="1" dirty="0">
                <a:solidFill>
                  <a:schemeClr val="bg1"/>
                </a:solidFill>
                <a:latin typeface="メイリオ" panose="020B0604030504040204" pitchFamily="50" charset="-128"/>
                <a:ea typeface="メイリオ" panose="020B0604030504040204" pitchFamily="50" charset="-128"/>
              </a:rPr>
              <a:t>２割の対象となるかどうかは</a:t>
            </a:r>
            <a:r>
              <a:rPr kumimoji="1" lang="ja-JP" altLang="en-US" sz="2201" b="1" dirty="0">
                <a:solidFill>
                  <a:schemeClr val="bg1"/>
                </a:solidFill>
                <a:latin typeface="メイリオ" panose="020B0604030504040204" pitchFamily="50" charset="-128"/>
                <a:ea typeface="メイリオ" panose="020B0604030504040204" pitchFamily="50" charset="-128"/>
              </a:rPr>
              <a:t>以下の図をご確認ください。</a:t>
            </a:r>
            <a:endParaRPr kumimoji="1" lang="en-US" altLang="ja-JP" sz="2201" b="1"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943864D-DF94-454C-B346-85FA65A3A7D2}"/>
              </a:ext>
            </a:extLst>
          </p:cNvPr>
          <p:cNvSpPr txBox="1"/>
          <p:nvPr/>
        </p:nvSpPr>
        <p:spPr>
          <a:xfrm>
            <a:off x="18190276" y="-791599"/>
            <a:ext cx="12542269" cy="1121589"/>
          </a:xfrm>
          <a:prstGeom prst="rect">
            <a:avLst/>
          </a:prstGeom>
          <a:noFill/>
          <a:ln>
            <a:noFill/>
          </a:ln>
        </p:spPr>
        <p:txBody>
          <a:bodyPr wrap="square" rtlCol="0">
            <a:spAutoFit/>
          </a:bodyPr>
          <a:lstStyle/>
          <a:p>
            <a:pPr marL="244589" indent="-244589">
              <a:lnSpc>
                <a:spcPct val="110000"/>
              </a:lnSpc>
              <a:spcBef>
                <a:spcPts val="414"/>
              </a:spcBef>
              <a:buClr>
                <a:srgbClr val="103185"/>
              </a:buClr>
              <a:buFont typeface="Wingdings" panose="05000000000000000000" pitchFamily="2" charset="2"/>
              <a:buChar char="l"/>
            </a:pPr>
            <a:r>
              <a:rPr lang="ja-JP" altLang="en-US" sz="1926" b="1" dirty="0">
                <a:solidFill>
                  <a:srgbClr val="103185"/>
                </a:solidFill>
                <a:latin typeface="メイリオ" panose="020B0604030504040204" pitchFamily="50" charset="-128"/>
                <a:ea typeface="メイリオ" panose="020B0604030504040204" pitchFamily="50" charset="-128"/>
              </a:rPr>
              <a:t>窓口負担割合は、課税所得や年金収入をもとに世帯単位で判定します</a:t>
            </a:r>
            <a:r>
              <a:rPr kumimoji="1" lang="ja-JP" altLang="en-US" sz="1926" b="1" dirty="0">
                <a:solidFill>
                  <a:srgbClr val="103185"/>
                </a:solidFill>
                <a:latin typeface="メイリオ" panose="020B0604030504040204" pitchFamily="50" charset="-128"/>
                <a:ea typeface="メイリオ" panose="020B0604030504040204" pitchFamily="50" charset="-128"/>
              </a:rPr>
              <a:t>。</a:t>
            </a:r>
            <a:endParaRPr kumimoji="1" lang="en-US" altLang="ja-JP" sz="1926" b="1" dirty="0">
              <a:solidFill>
                <a:srgbClr val="103185"/>
              </a:solidFill>
              <a:latin typeface="メイリオ" panose="020B0604030504040204" pitchFamily="50" charset="-128"/>
              <a:ea typeface="メイリオ" panose="020B0604030504040204" pitchFamily="50" charset="-128"/>
            </a:endParaRPr>
          </a:p>
          <a:p>
            <a:pPr marL="244589" indent="-244589">
              <a:lnSpc>
                <a:spcPct val="110000"/>
              </a:lnSpc>
              <a:spcBef>
                <a:spcPts val="414"/>
              </a:spcBef>
              <a:buClr>
                <a:srgbClr val="103185"/>
              </a:buClr>
              <a:buFont typeface="Wingdings" panose="05000000000000000000" pitchFamily="2" charset="2"/>
              <a:buChar char="l"/>
            </a:pPr>
            <a:r>
              <a:rPr lang="ja-JP" altLang="en-US" sz="1926" b="1" dirty="0">
                <a:solidFill>
                  <a:srgbClr val="103185"/>
                </a:solidFill>
                <a:latin typeface="メイリオ" panose="020B0604030504040204" pitchFamily="50" charset="-128"/>
                <a:ea typeface="メイリオ" panose="020B0604030504040204" pitchFamily="50" charset="-128"/>
              </a:rPr>
              <a:t>この判定図の年金額は、公的年金　年額</a:t>
            </a:r>
            <a:r>
              <a:rPr lang="en-US" altLang="ja-JP" sz="1926" b="1" dirty="0">
                <a:solidFill>
                  <a:srgbClr val="103185"/>
                </a:solidFill>
                <a:latin typeface="メイリオ" panose="020B0604030504040204" pitchFamily="50" charset="-128"/>
                <a:ea typeface="メイリオ" panose="020B0604030504040204" pitchFamily="50" charset="-128"/>
              </a:rPr>
              <a:t>3</a:t>
            </a:r>
            <a:r>
              <a:rPr lang="ja-JP" altLang="en-US" sz="1926" b="1" dirty="0">
                <a:solidFill>
                  <a:srgbClr val="103185"/>
                </a:solidFill>
                <a:latin typeface="メイリオ" panose="020B0604030504040204" pitchFamily="50" charset="-128"/>
                <a:ea typeface="メイリオ" panose="020B0604030504040204" pitchFamily="50" charset="-128"/>
              </a:rPr>
              <a:t>０</a:t>
            </a:r>
            <a:r>
              <a:rPr lang="en-US" altLang="ja-JP" sz="1926" b="1" dirty="0">
                <a:solidFill>
                  <a:srgbClr val="103185"/>
                </a:solidFill>
                <a:latin typeface="メイリオ" panose="020B0604030504040204" pitchFamily="50" charset="-128"/>
                <a:ea typeface="メイリオ" panose="020B0604030504040204" pitchFamily="50" charset="-128"/>
              </a:rPr>
              <a:t>0</a:t>
            </a:r>
            <a:r>
              <a:rPr lang="ja-JP" altLang="en-US" sz="1926" b="1" dirty="0">
                <a:solidFill>
                  <a:srgbClr val="103185"/>
                </a:solidFill>
                <a:latin typeface="メイリオ" panose="020B0604030504040204" pitchFamily="50" charset="-128"/>
                <a:ea typeface="メイリオ" panose="020B0604030504040204" pitchFamily="50" charset="-128"/>
              </a:rPr>
              <a:t>万円未満の収入に基づくおおよその金額です。年金以外の収入がある場合は、課税所得額を参考にしてください。</a:t>
            </a:r>
            <a:endParaRPr kumimoji="1" lang="en-US" altLang="ja-JP" sz="1926" b="1" dirty="0">
              <a:solidFill>
                <a:srgbClr val="DB4D6D"/>
              </a:solidFill>
              <a:latin typeface="メイリオ" panose="020B0604030504040204" pitchFamily="50" charset="-128"/>
              <a:ea typeface="メイリオ" panose="020B0604030504040204" pitchFamily="50" charset="-128"/>
            </a:endParaRPr>
          </a:p>
        </p:txBody>
      </p:sp>
      <p:cxnSp>
        <p:nvCxnSpPr>
          <p:cNvPr id="4" name="直線矢印コネクタ 3">
            <a:extLst>
              <a:ext uri="{FF2B5EF4-FFF2-40B4-BE49-F238E27FC236}">
                <a16:creationId xmlns:a16="http://schemas.microsoft.com/office/drawing/2014/main" id="{46875375-4990-4156-A49A-46B8A96448BA}"/>
              </a:ext>
            </a:extLst>
          </p:cNvPr>
          <p:cNvCxnSpPr>
            <a:cxnSpLocks/>
          </p:cNvCxnSpPr>
          <p:nvPr/>
        </p:nvCxnSpPr>
        <p:spPr>
          <a:xfrm>
            <a:off x="19619541" y="871525"/>
            <a:ext cx="13064" cy="4464995"/>
          </a:xfrm>
          <a:prstGeom prst="straightConnector1">
            <a:avLst/>
          </a:prstGeom>
          <a:ln w="38100">
            <a:solidFill>
              <a:schemeClr val="accent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0AEDCAD6-3396-4F53-9929-0617F76373F3}"/>
              </a:ext>
            </a:extLst>
          </p:cNvPr>
          <p:cNvCxnSpPr>
            <a:cxnSpLocks/>
          </p:cNvCxnSpPr>
          <p:nvPr/>
        </p:nvCxnSpPr>
        <p:spPr>
          <a:xfrm>
            <a:off x="25268106" y="420639"/>
            <a:ext cx="0" cy="1225372"/>
          </a:xfrm>
          <a:prstGeom prst="straightConnector1">
            <a:avLst/>
          </a:prstGeom>
          <a:ln w="28575">
            <a:solidFill>
              <a:srgbClr val="103185"/>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976D4F70-7A28-49C0-BDC0-CF008BBEBEB9}"/>
              </a:ext>
            </a:extLst>
          </p:cNvPr>
          <p:cNvCxnSpPr>
            <a:cxnSpLocks/>
          </p:cNvCxnSpPr>
          <p:nvPr/>
        </p:nvCxnSpPr>
        <p:spPr>
          <a:xfrm>
            <a:off x="21416574" y="1855690"/>
            <a:ext cx="10924" cy="3469817"/>
          </a:xfrm>
          <a:prstGeom prst="straightConnector1">
            <a:avLst/>
          </a:prstGeom>
          <a:ln w="38100">
            <a:solidFill>
              <a:srgbClr val="66BAB7"/>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82CB8552-1552-438E-8A7F-B6C3A5FFA00E}"/>
              </a:ext>
            </a:extLst>
          </p:cNvPr>
          <p:cNvCxnSpPr>
            <a:cxnSpLocks/>
          </p:cNvCxnSpPr>
          <p:nvPr/>
        </p:nvCxnSpPr>
        <p:spPr>
          <a:xfrm>
            <a:off x="26792409" y="1885112"/>
            <a:ext cx="0" cy="840528"/>
          </a:xfrm>
          <a:prstGeom prst="straightConnector1">
            <a:avLst/>
          </a:prstGeom>
          <a:ln w="28575">
            <a:solidFill>
              <a:srgbClr val="103185"/>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4AE16058-9A87-491B-BDF4-2502DD5F769E}"/>
              </a:ext>
            </a:extLst>
          </p:cNvPr>
          <p:cNvCxnSpPr>
            <a:cxnSpLocks/>
          </p:cNvCxnSpPr>
          <p:nvPr/>
        </p:nvCxnSpPr>
        <p:spPr>
          <a:xfrm>
            <a:off x="24541110" y="3040545"/>
            <a:ext cx="0" cy="781602"/>
          </a:xfrm>
          <a:prstGeom prst="straightConnector1">
            <a:avLst/>
          </a:prstGeom>
          <a:ln w="28575">
            <a:solidFill>
              <a:srgbClr val="103185"/>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305E1A5-85F3-41B7-A90F-11C6FCEE1483}"/>
              </a:ext>
            </a:extLst>
          </p:cNvPr>
          <p:cNvCxnSpPr>
            <a:cxnSpLocks/>
          </p:cNvCxnSpPr>
          <p:nvPr/>
        </p:nvCxnSpPr>
        <p:spPr>
          <a:xfrm>
            <a:off x="28646804" y="2916807"/>
            <a:ext cx="0" cy="898843"/>
          </a:xfrm>
          <a:prstGeom prst="straightConnector1">
            <a:avLst/>
          </a:prstGeom>
          <a:ln w="28575">
            <a:solidFill>
              <a:srgbClr val="103185"/>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E0C45AF-B7A3-4735-BBF9-97E80AECE20C}"/>
              </a:ext>
            </a:extLst>
          </p:cNvPr>
          <p:cNvCxnSpPr>
            <a:cxnSpLocks/>
          </p:cNvCxnSpPr>
          <p:nvPr/>
        </p:nvCxnSpPr>
        <p:spPr>
          <a:xfrm>
            <a:off x="23381408" y="4006093"/>
            <a:ext cx="0" cy="1310317"/>
          </a:xfrm>
          <a:prstGeom prst="straightConnector1">
            <a:avLst/>
          </a:prstGeom>
          <a:ln w="38100">
            <a:solidFill>
              <a:srgbClr val="66BAB7"/>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694843DA-A765-4C16-9E80-B0C0919364C8}"/>
              </a:ext>
            </a:extLst>
          </p:cNvPr>
          <p:cNvCxnSpPr>
            <a:cxnSpLocks/>
          </p:cNvCxnSpPr>
          <p:nvPr/>
        </p:nvCxnSpPr>
        <p:spPr>
          <a:xfrm>
            <a:off x="25432060" y="4035211"/>
            <a:ext cx="0" cy="1310317"/>
          </a:xfrm>
          <a:prstGeom prst="straightConnector1">
            <a:avLst/>
          </a:prstGeom>
          <a:ln w="38100">
            <a:solidFill>
              <a:srgbClr val="DB4D6D"/>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644E260-4935-4720-ADF1-D755C82EB962}"/>
              </a:ext>
            </a:extLst>
          </p:cNvPr>
          <p:cNvCxnSpPr>
            <a:cxnSpLocks/>
          </p:cNvCxnSpPr>
          <p:nvPr/>
        </p:nvCxnSpPr>
        <p:spPr>
          <a:xfrm>
            <a:off x="27634613" y="4087623"/>
            <a:ext cx="0" cy="1257905"/>
          </a:xfrm>
          <a:prstGeom prst="straightConnector1">
            <a:avLst/>
          </a:prstGeom>
          <a:ln w="38100">
            <a:solidFill>
              <a:srgbClr val="66BAB7"/>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8EBC502A-BF78-4670-89E8-44AB87C4D1DE}"/>
              </a:ext>
            </a:extLst>
          </p:cNvPr>
          <p:cNvCxnSpPr>
            <a:cxnSpLocks/>
          </p:cNvCxnSpPr>
          <p:nvPr/>
        </p:nvCxnSpPr>
        <p:spPr>
          <a:xfrm>
            <a:off x="29595993" y="4117363"/>
            <a:ext cx="0" cy="1257905"/>
          </a:xfrm>
          <a:prstGeom prst="straightConnector1">
            <a:avLst/>
          </a:prstGeom>
          <a:ln w="38100">
            <a:solidFill>
              <a:srgbClr val="DB4D6D"/>
            </a:solidFill>
            <a:tailEnd type="arrow"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DF9FF71-CD42-42D8-8D79-8622E607E475}"/>
              </a:ext>
            </a:extLst>
          </p:cNvPr>
          <p:cNvSpPr txBox="1"/>
          <p:nvPr/>
        </p:nvSpPr>
        <p:spPr>
          <a:xfrm>
            <a:off x="26870357" y="2221799"/>
            <a:ext cx="957478" cy="418320"/>
          </a:xfrm>
          <a:prstGeom prst="rect">
            <a:avLst/>
          </a:prstGeom>
          <a:noFill/>
        </p:spPr>
        <p:txBody>
          <a:bodyPr wrap="square" rtlCol="0">
            <a:spAutoFit/>
          </a:bodyPr>
          <a:lstStyle/>
          <a:p>
            <a:pPr>
              <a:lnSpc>
                <a:spcPct val="110000"/>
              </a:lnSpc>
            </a:pPr>
            <a:r>
              <a:rPr kumimoji="1" lang="ja-JP" altLang="en-US" sz="1926" b="1" dirty="0">
                <a:solidFill>
                  <a:srgbClr val="103185"/>
                </a:solidFill>
                <a:latin typeface="メイリオ" panose="020B0604030504040204" pitchFamily="50" charset="-128"/>
                <a:ea typeface="メイリオ" panose="020B0604030504040204" pitchFamily="50" charset="-128"/>
              </a:rPr>
              <a:t>いる</a:t>
            </a:r>
          </a:p>
        </p:txBody>
      </p:sp>
      <p:sp>
        <p:nvSpPr>
          <p:cNvPr id="15" name="テキスト ボックス 14">
            <a:extLst>
              <a:ext uri="{FF2B5EF4-FFF2-40B4-BE49-F238E27FC236}">
                <a16:creationId xmlns:a16="http://schemas.microsoft.com/office/drawing/2014/main" id="{BC97AACA-49E1-4DA5-BE63-18B4CE1ED45E}"/>
              </a:ext>
            </a:extLst>
          </p:cNvPr>
          <p:cNvSpPr txBox="1"/>
          <p:nvPr/>
        </p:nvSpPr>
        <p:spPr>
          <a:xfrm>
            <a:off x="20339544" y="2264584"/>
            <a:ext cx="1273624" cy="418320"/>
          </a:xfrm>
          <a:prstGeom prst="rect">
            <a:avLst/>
          </a:prstGeom>
          <a:noFill/>
        </p:spPr>
        <p:txBody>
          <a:bodyPr wrap="square" rtlCol="0">
            <a:spAutoFit/>
          </a:bodyPr>
          <a:lstStyle/>
          <a:p>
            <a:pPr>
              <a:lnSpc>
                <a:spcPct val="110000"/>
              </a:lnSpc>
            </a:pPr>
            <a:r>
              <a:rPr kumimoji="1" lang="ja-JP" altLang="en-US" sz="1926" b="1" dirty="0">
                <a:solidFill>
                  <a:srgbClr val="4BA7A3"/>
                </a:solidFill>
                <a:latin typeface="メイリオ" panose="020B0604030504040204" pitchFamily="50" charset="-128"/>
                <a:ea typeface="メイリオ" panose="020B0604030504040204" pitchFamily="50" charset="-128"/>
              </a:rPr>
              <a:t>いない</a:t>
            </a:r>
          </a:p>
        </p:txBody>
      </p:sp>
      <p:sp>
        <p:nvSpPr>
          <p:cNvPr id="16" name="テキスト ボックス 15">
            <a:extLst>
              <a:ext uri="{FF2B5EF4-FFF2-40B4-BE49-F238E27FC236}">
                <a16:creationId xmlns:a16="http://schemas.microsoft.com/office/drawing/2014/main" id="{31510935-F09E-439A-8F7A-6B9DCEF63A83}"/>
              </a:ext>
            </a:extLst>
          </p:cNvPr>
          <p:cNvSpPr txBox="1"/>
          <p:nvPr/>
        </p:nvSpPr>
        <p:spPr>
          <a:xfrm>
            <a:off x="24598120" y="3283146"/>
            <a:ext cx="1589773" cy="418320"/>
          </a:xfrm>
          <a:prstGeom prst="rect">
            <a:avLst/>
          </a:prstGeom>
          <a:noFill/>
        </p:spPr>
        <p:txBody>
          <a:bodyPr wrap="square" rtlCol="0">
            <a:spAutoFit/>
          </a:bodyPr>
          <a:lstStyle/>
          <a:p>
            <a:pPr>
              <a:lnSpc>
                <a:spcPct val="110000"/>
              </a:lnSpc>
            </a:pPr>
            <a:r>
              <a:rPr kumimoji="1" lang="ja-JP" altLang="en-US" sz="1926" b="1" dirty="0">
                <a:solidFill>
                  <a:srgbClr val="103185"/>
                </a:solidFill>
                <a:latin typeface="メイリオ" panose="020B0604030504040204" pitchFamily="50" charset="-128"/>
                <a:ea typeface="メイリオ" panose="020B0604030504040204" pitchFamily="50" charset="-128"/>
              </a:rPr>
              <a:t>１人だけ</a:t>
            </a:r>
          </a:p>
        </p:txBody>
      </p:sp>
      <p:sp>
        <p:nvSpPr>
          <p:cNvPr id="17" name="テキスト ボックス 16">
            <a:extLst>
              <a:ext uri="{FF2B5EF4-FFF2-40B4-BE49-F238E27FC236}">
                <a16:creationId xmlns:a16="http://schemas.microsoft.com/office/drawing/2014/main" id="{F2BB01B6-3BB2-4725-A77E-5185E52CB6D9}"/>
              </a:ext>
            </a:extLst>
          </p:cNvPr>
          <p:cNvSpPr txBox="1"/>
          <p:nvPr/>
        </p:nvSpPr>
        <p:spPr>
          <a:xfrm>
            <a:off x="27225309" y="3269888"/>
            <a:ext cx="1509780" cy="418320"/>
          </a:xfrm>
          <a:prstGeom prst="rect">
            <a:avLst/>
          </a:prstGeom>
          <a:noFill/>
        </p:spPr>
        <p:txBody>
          <a:bodyPr wrap="square" rtlCol="0">
            <a:spAutoFit/>
          </a:bodyPr>
          <a:lstStyle/>
          <a:p>
            <a:pPr>
              <a:lnSpc>
                <a:spcPct val="110000"/>
              </a:lnSpc>
            </a:pPr>
            <a:r>
              <a:rPr lang="ja-JP" altLang="en-US" sz="1926" b="1" dirty="0">
                <a:solidFill>
                  <a:srgbClr val="103185"/>
                </a:solidFill>
                <a:latin typeface="メイリオ" panose="020B0604030504040204" pitchFamily="50" charset="-128"/>
                <a:ea typeface="メイリオ" panose="020B0604030504040204" pitchFamily="50" charset="-128"/>
              </a:rPr>
              <a:t>２</a:t>
            </a:r>
            <a:r>
              <a:rPr kumimoji="1" lang="ja-JP" altLang="en-US" sz="1926" b="1" dirty="0">
                <a:solidFill>
                  <a:srgbClr val="103185"/>
                </a:solidFill>
                <a:latin typeface="メイリオ" panose="020B0604030504040204" pitchFamily="50" charset="-128"/>
                <a:ea typeface="メイリオ" panose="020B0604030504040204" pitchFamily="50" charset="-128"/>
              </a:rPr>
              <a:t>人以上</a:t>
            </a:r>
          </a:p>
        </p:txBody>
      </p:sp>
      <p:sp>
        <p:nvSpPr>
          <p:cNvPr id="18" name="テキスト ボックス 17">
            <a:extLst>
              <a:ext uri="{FF2B5EF4-FFF2-40B4-BE49-F238E27FC236}">
                <a16:creationId xmlns:a16="http://schemas.microsoft.com/office/drawing/2014/main" id="{8000047C-F5CC-4AFE-BE0A-F5682D47D3E9}"/>
              </a:ext>
            </a:extLst>
          </p:cNvPr>
          <p:cNvSpPr txBox="1"/>
          <p:nvPr/>
        </p:nvSpPr>
        <p:spPr>
          <a:xfrm>
            <a:off x="21966845" y="4580807"/>
            <a:ext cx="1601067" cy="744306"/>
          </a:xfrm>
          <a:prstGeom prst="rect">
            <a:avLst/>
          </a:prstGeom>
          <a:noFill/>
        </p:spPr>
        <p:txBody>
          <a:bodyPr wrap="square" rtlCol="0">
            <a:spAutoFit/>
          </a:bodyPr>
          <a:lstStyle/>
          <a:p>
            <a:pPr algn="ctr">
              <a:lnSpc>
                <a:spcPct val="110000"/>
              </a:lnSpc>
            </a:pPr>
            <a:r>
              <a:rPr lang="en-US" altLang="ja-JP" sz="1926" b="1" dirty="0">
                <a:solidFill>
                  <a:srgbClr val="4BA7A3"/>
                </a:solidFill>
                <a:latin typeface="メイリオ" panose="020B0604030504040204" pitchFamily="50" charset="-128"/>
                <a:ea typeface="メイリオ" panose="020B0604030504040204" pitchFamily="50" charset="-128"/>
              </a:rPr>
              <a:t>20</a:t>
            </a:r>
            <a:r>
              <a:rPr kumimoji="1" lang="en-US" altLang="ja-JP" sz="1926" b="1" dirty="0">
                <a:solidFill>
                  <a:srgbClr val="4BA7A3"/>
                </a:solidFill>
                <a:latin typeface="メイリオ" panose="020B0604030504040204" pitchFamily="50" charset="-128"/>
                <a:ea typeface="メイリオ" panose="020B0604030504040204" pitchFamily="50" charset="-128"/>
              </a:rPr>
              <a:t>0</a:t>
            </a:r>
            <a:r>
              <a:rPr kumimoji="1" lang="ja-JP" altLang="en-US" sz="1926" b="1" dirty="0">
                <a:solidFill>
                  <a:srgbClr val="4BA7A3"/>
                </a:solidFill>
                <a:latin typeface="メイリオ" panose="020B0604030504040204" pitchFamily="50" charset="-128"/>
                <a:ea typeface="メイリオ" panose="020B0604030504040204" pitchFamily="50" charset="-128"/>
              </a:rPr>
              <a:t>万円</a:t>
            </a:r>
            <a:br>
              <a:rPr kumimoji="1" lang="en-US" altLang="ja-JP" sz="1926" b="1" dirty="0">
                <a:solidFill>
                  <a:srgbClr val="4BA7A3"/>
                </a:solidFill>
                <a:latin typeface="メイリオ" panose="020B0604030504040204" pitchFamily="50" charset="-128"/>
                <a:ea typeface="メイリオ" panose="020B0604030504040204" pitchFamily="50" charset="-128"/>
              </a:rPr>
            </a:br>
            <a:r>
              <a:rPr kumimoji="1" lang="ja-JP" altLang="en-US" sz="1926" b="1" dirty="0">
                <a:solidFill>
                  <a:srgbClr val="4BA7A3"/>
                </a:solidFill>
                <a:latin typeface="メイリオ" panose="020B0604030504040204" pitchFamily="50" charset="-128"/>
                <a:ea typeface="メイリオ" panose="020B0604030504040204" pitchFamily="50" charset="-128"/>
              </a:rPr>
              <a:t>未満</a:t>
            </a:r>
          </a:p>
        </p:txBody>
      </p:sp>
      <p:sp>
        <p:nvSpPr>
          <p:cNvPr id="19" name="テキスト ボックス 18">
            <a:extLst>
              <a:ext uri="{FF2B5EF4-FFF2-40B4-BE49-F238E27FC236}">
                <a16:creationId xmlns:a16="http://schemas.microsoft.com/office/drawing/2014/main" id="{45C658CB-82CB-4650-A8AD-E1393CCC60BC}"/>
              </a:ext>
            </a:extLst>
          </p:cNvPr>
          <p:cNvSpPr txBox="1"/>
          <p:nvPr/>
        </p:nvSpPr>
        <p:spPr>
          <a:xfrm>
            <a:off x="24019360" y="4585795"/>
            <a:ext cx="1601067" cy="744306"/>
          </a:xfrm>
          <a:prstGeom prst="rect">
            <a:avLst/>
          </a:prstGeom>
          <a:noFill/>
        </p:spPr>
        <p:txBody>
          <a:bodyPr wrap="square" rtlCol="0">
            <a:spAutoFit/>
          </a:bodyPr>
          <a:lstStyle/>
          <a:p>
            <a:pPr algn="ctr">
              <a:lnSpc>
                <a:spcPct val="110000"/>
              </a:lnSpc>
            </a:pPr>
            <a:r>
              <a:rPr lang="en-US" altLang="ja-JP" sz="1926" b="1" dirty="0">
                <a:solidFill>
                  <a:srgbClr val="DB4D6D"/>
                </a:solidFill>
                <a:latin typeface="メイリオ" panose="020B0604030504040204" pitchFamily="50" charset="-128"/>
                <a:ea typeface="メイリオ" panose="020B0604030504040204" pitchFamily="50" charset="-128"/>
              </a:rPr>
              <a:t>200</a:t>
            </a:r>
            <a:r>
              <a:rPr kumimoji="1" lang="ja-JP" altLang="en-US" sz="1926" b="1" dirty="0">
                <a:solidFill>
                  <a:srgbClr val="DB4D6D"/>
                </a:solidFill>
                <a:latin typeface="メイリオ" panose="020B0604030504040204" pitchFamily="50" charset="-128"/>
                <a:ea typeface="メイリオ" panose="020B0604030504040204" pitchFamily="50" charset="-128"/>
              </a:rPr>
              <a:t>万円</a:t>
            </a:r>
            <a:br>
              <a:rPr kumimoji="1" lang="en-US" altLang="ja-JP" sz="1926" b="1" dirty="0">
                <a:solidFill>
                  <a:srgbClr val="DB4D6D"/>
                </a:solidFill>
                <a:latin typeface="メイリオ" panose="020B0604030504040204" pitchFamily="50" charset="-128"/>
                <a:ea typeface="メイリオ" panose="020B0604030504040204" pitchFamily="50" charset="-128"/>
              </a:rPr>
            </a:br>
            <a:r>
              <a:rPr kumimoji="1" lang="ja-JP" altLang="en-US" sz="1926" b="1" dirty="0">
                <a:solidFill>
                  <a:srgbClr val="DB4D6D"/>
                </a:solidFill>
                <a:latin typeface="メイリオ" panose="020B0604030504040204" pitchFamily="50" charset="-128"/>
                <a:ea typeface="メイリオ" panose="020B0604030504040204" pitchFamily="50" charset="-128"/>
              </a:rPr>
              <a:t>以上</a:t>
            </a:r>
          </a:p>
        </p:txBody>
      </p:sp>
      <p:sp>
        <p:nvSpPr>
          <p:cNvPr id="20" name="テキスト ボックス 19">
            <a:extLst>
              <a:ext uri="{FF2B5EF4-FFF2-40B4-BE49-F238E27FC236}">
                <a16:creationId xmlns:a16="http://schemas.microsoft.com/office/drawing/2014/main" id="{F5E1BAE2-1314-4D0F-9D8A-B08AD1F29F6D}"/>
              </a:ext>
            </a:extLst>
          </p:cNvPr>
          <p:cNvSpPr txBox="1"/>
          <p:nvPr/>
        </p:nvSpPr>
        <p:spPr>
          <a:xfrm>
            <a:off x="26232832" y="4570426"/>
            <a:ext cx="1601067" cy="744306"/>
          </a:xfrm>
          <a:prstGeom prst="rect">
            <a:avLst/>
          </a:prstGeom>
          <a:noFill/>
        </p:spPr>
        <p:txBody>
          <a:bodyPr wrap="square" rtlCol="0">
            <a:spAutoFit/>
          </a:bodyPr>
          <a:lstStyle/>
          <a:p>
            <a:pPr algn="ctr">
              <a:lnSpc>
                <a:spcPct val="110000"/>
              </a:lnSpc>
            </a:pPr>
            <a:r>
              <a:rPr lang="en-US" altLang="ja-JP" sz="1926" b="1" dirty="0">
                <a:solidFill>
                  <a:srgbClr val="4BA7A3"/>
                </a:solidFill>
                <a:latin typeface="メイリオ" panose="020B0604030504040204" pitchFamily="50" charset="-128"/>
                <a:ea typeface="メイリオ" panose="020B0604030504040204" pitchFamily="50" charset="-128"/>
              </a:rPr>
              <a:t>320</a:t>
            </a:r>
            <a:r>
              <a:rPr kumimoji="1" lang="ja-JP" altLang="en-US" sz="1926" b="1" dirty="0">
                <a:solidFill>
                  <a:srgbClr val="4BA7A3"/>
                </a:solidFill>
                <a:latin typeface="メイリオ" panose="020B0604030504040204" pitchFamily="50" charset="-128"/>
                <a:ea typeface="メイリオ" panose="020B0604030504040204" pitchFamily="50" charset="-128"/>
              </a:rPr>
              <a:t>万円</a:t>
            </a:r>
            <a:br>
              <a:rPr kumimoji="1" lang="en-US" altLang="ja-JP" sz="1926" b="1" dirty="0">
                <a:solidFill>
                  <a:srgbClr val="4BA7A3"/>
                </a:solidFill>
                <a:latin typeface="メイリオ" panose="020B0604030504040204" pitchFamily="50" charset="-128"/>
                <a:ea typeface="メイリオ" panose="020B0604030504040204" pitchFamily="50" charset="-128"/>
              </a:rPr>
            </a:br>
            <a:r>
              <a:rPr kumimoji="1" lang="ja-JP" altLang="en-US" sz="1926" b="1" dirty="0">
                <a:solidFill>
                  <a:srgbClr val="4BA7A3"/>
                </a:solidFill>
                <a:latin typeface="メイリオ" panose="020B0604030504040204" pitchFamily="50" charset="-128"/>
                <a:ea typeface="メイリオ" panose="020B0604030504040204" pitchFamily="50" charset="-128"/>
              </a:rPr>
              <a:t>未満</a:t>
            </a:r>
          </a:p>
        </p:txBody>
      </p:sp>
      <p:sp>
        <p:nvSpPr>
          <p:cNvPr id="21" name="テキスト ボックス 20">
            <a:extLst>
              <a:ext uri="{FF2B5EF4-FFF2-40B4-BE49-F238E27FC236}">
                <a16:creationId xmlns:a16="http://schemas.microsoft.com/office/drawing/2014/main" id="{DFCCD606-7CBB-4D42-8267-FAFF20D08F28}"/>
              </a:ext>
            </a:extLst>
          </p:cNvPr>
          <p:cNvSpPr txBox="1"/>
          <p:nvPr/>
        </p:nvSpPr>
        <p:spPr>
          <a:xfrm>
            <a:off x="28275992" y="4575963"/>
            <a:ext cx="1408901" cy="744306"/>
          </a:xfrm>
          <a:prstGeom prst="rect">
            <a:avLst/>
          </a:prstGeom>
          <a:noFill/>
        </p:spPr>
        <p:txBody>
          <a:bodyPr wrap="square" rtlCol="0">
            <a:spAutoFit/>
          </a:bodyPr>
          <a:lstStyle/>
          <a:p>
            <a:pPr algn="ctr">
              <a:lnSpc>
                <a:spcPct val="110000"/>
              </a:lnSpc>
            </a:pPr>
            <a:r>
              <a:rPr kumimoji="1" lang="en-US" altLang="ja-JP" sz="1926" b="1" dirty="0">
                <a:solidFill>
                  <a:srgbClr val="DB4D6D"/>
                </a:solidFill>
                <a:latin typeface="メイリオ" panose="020B0604030504040204" pitchFamily="50" charset="-128"/>
                <a:ea typeface="メイリオ" panose="020B0604030504040204" pitchFamily="50" charset="-128"/>
              </a:rPr>
              <a:t>320</a:t>
            </a:r>
            <a:r>
              <a:rPr kumimoji="1" lang="ja-JP" altLang="en-US" sz="1926" b="1" dirty="0">
                <a:solidFill>
                  <a:srgbClr val="DB4D6D"/>
                </a:solidFill>
                <a:latin typeface="メイリオ" panose="020B0604030504040204" pitchFamily="50" charset="-128"/>
                <a:ea typeface="メイリオ" panose="020B0604030504040204" pitchFamily="50" charset="-128"/>
              </a:rPr>
              <a:t>万円以上</a:t>
            </a:r>
          </a:p>
        </p:txBody>
      </p:sp>
      <p:sp>
        <p:nvSpPr>
          <p:cNvPr id="22" name="テキスト ボックス 21">
            <a:extLst>
              <a:ext uri="{FF2B5EF4-FFF2-40B4-BE49-F238E27FC236}">
                <a16:creationId xmlns:a16="http://schemas.microsoft.com/office/drawing/2014/main" id="{BF73E6A8-89E4-4BDD-B226-EB647074687A}"/>
              </a:ext>
            </a:extLst>
          </p:cNvPr>
          <p:cNvSpPr txBox="1"/>
          <p:nvPr/>
        </p:nvSpPr>
        <p:spPr>
          <a:xfrm>
            <a:off x="20760504" y="5358405"/>
            <a:ext cx="1408907" cy="794662"/>
          </a:xfrm>
          <a:prstGeom prst="rect">
            <a:avLst/>
          </a:prstGeom>
          <a:solidFill>
            <a:srgbClr val="C9E7E7"/>
          </a:solidFill>
          <a:ln w="38100">
            <a:solidFill>
              <a:srgbClr val="4BA7A3"/>
            </a:solidFill>
          </a:ln>
        </p:spPr>
        <p:txBody>
          <a:bodyPr wrap="square" rtlCol="0" anchor="ctr" anchorCtr="0">
            <a:noAutofit/>
          </a:bodyPr>
          <a:lstStyle/>
          <a:p>
            <a:pPr lvl="0" algn="ctr">
              <a:lnSpc>
                <a:spcPct val="110000"/>
              </a:lnSpc>
            </a:pPr>
            <a:r>
              <a:rPr lang="ja-JP" altLang="en-US" sz="1238" b="1" dirty="0">
                <a:solidFill>
                  <a:prstClr val="black"/>
                </a:solidFill>
                <a:latin typeface="メイリオ" panose="020B0604030504040204" pitchFamily="50" charset="-128"/>
                <a:ea typeface="メイリオ" panose="020B0604030504040204" pitchFamily="50" charset="-128"/>
              </a:rPr>
              <a:t>世帯全員が</a:t>
            </a:r>
            <a:endParaRPr lang="en-US" altLang="ja-JP" sz="2201" b="1" dirty="0">
              <a:solidFill>
                <a:prstClr val="black"/>
              </a:solidFill>
              <a:latin typeface="メイリオ" panose="020B0604030504040204" pitchFamily="50" charset="-128"/>
              <a:ea typeface="メイリオ" panose="020B0604030504040204" pitchFamily="50" charset="-128"/>
            </a:endParaRPr>
          </a:p>
          <a:p>
            <a:pPr algn="ctr">
              <a:lnSpc>
                <a:spcPct val="110000"/>
              </a:lnSpc>
            </a:pPr>
            <a:r>
              <a:rPr kumimoji="1" lang="ja-JP" altLang="en-US" sz="2201" b="1" dirty="0">
                <a:latin typeface="メイリオ" panose="020B0604030504040204" pitchFamily="50" charset="-128"/>
                <a:ea typeface="メイリオ" panose="020B0604030504040204" pitchFamily="50" charset="-128"/>
              </a:rPr>
              <a:t>１割</a:t>
            </a:r>
          </a:p>
        </p:txBody>
      </p:sp>
      <p:sp>
        <p:nvSpPr>
          <p:cNvPr id="23" name="テキスト ボックス 22">
            <a:extLst>
              <a:ext uri="{FF2B5EF4-FFF2-40B4-BE49-F238E27FC236}">
                <a16:creationId xmlns:a16="http://schemas.microsoft.com/office/drawing/2014/main" id="{939B71AF-9889-4075-B1DA-5527676D2F14}"/>
              </a:ext>
            </a:extLst>
          </p:cNvPr>
          <p:cNvSpPr txBox="1"/>
          <p:nvPr/>
        </p:nvSpPr>
        <p:spPr>
          <a:xfrm>
            <a:off x="22733811" y="5358407"/>
            <a:ext cx="1408907" cy="788861"/>
          </a:xfrm>
          <a:prstGeom prst="rect">
            <a:avLst/>
          </a:prstGeom>
          <a:solidFill>
            <a:srgbClr val="C9E7E7"/>
          </a:solidFill>
          <a:ln w="38100">
            <a:solidFill>
              <a:srgbClr val="4BA7A3"/>
            </a:solidFill>
          </a:ln>
        </p:spPr>
        <p:txBody>
          <a:bodyPr wrap="square" rtlCol="0" anchor="ctr" anchorCtr="0">
            <a:noAutofit/>
          </a:bodyPr>
          <a:lstStyle/>
          <a:p>
            <a:pPr algn="ctr">
              <a:lnSpc>
                <a:spcPct val="110000"/>
              </a:lnSpc>
            </a:pPr>
            <a:r>
              <a:rPr kumimoji="1" lang="ja-JP" altLang="en-US" sz="2201" b="1" dirty="0">
                <a:latin typeface="メイリオ" panose="020B0604030504040204" pitchFamily="50" charset="-128"/>
                <a:ea typeface="メイリオ" panose="020B0604030504040204" pitchFamily="50" charset="-128"/>
              </a:rPr>
              <a:t>１割</a:t>
            </a:r>
          </a:p>
        </p:txBody>
      </p:sp>
      <p:sp>
        <p:nvSpPr>
          <p:cNvPr id="24" name="テキスト ボックス 23">
            <a:extLst>
              <a:ext uri="{FF2B5EF4-FFF2-40B4-BE49-F238E27FC236}">
                <a16:creationId xmlns:a16="http://schemas.microsoft.com/office/drawing/2014/main" id="{090ADA84-D0D9-41E5-983D-F26AD6D36C89}"/>
              </a:ext>
            </a:extLst>
          </p:cNvPr>
          <p:cNvSpPr txBox="1"/>
          <p:nvPr/>
        </p:nvSpPr>
        <p:spPr>
          <a:xfrm>
            <a:off x="24786783" y="5358767"/>
            <a:ext cx="1408907" cy="794300"/>
          </a:xfrm>
          <a:prstGeom prst="rect">
            <a:avLst/>
          </a:prstGeom>
          <a:pattFill prst="lgCheck">
            <a:fgClr>
              <a:srgbClr val="FEDFE1"/>
            </a:fgClr>
            <a:bgClr>
              <a:schemeClr val="bg1"/>
            </a:bgClr>
          </a:pattFill>
          <a:ln w="38100">
            <a:solidFill>
              <a:srgbClr val="DB4D6D"/>
            </a:solidFill>
          </a:ln>
        </p:spPr>
        <p:txBody>
          <a:bodyPr wrap="square" rtlCol="0" anchor="ctr" anchorCtr="0">
            <a:noAutofit/>
          </a:bodyPr>
          <a:lstStyle/>
          <a:p>
            <a:pPr algn="ctr">
              <a:lnSpc>
                <a:spcPct val="110000"/>
              </a:lnSpc>
            </a:pPr>
            <a:r>
              <a:rPr lang="ja-JP" altLang="en-US" sz="2201" b="1" dirty="0">
                <a:latin typeface="メイリオ" panose="020B0604030504040204" pitchFamily="50" charset="-128"/>
                <a:ea typeface="メイリオ" panose="020B0604030504040204" pitchFamily="50" charset="-128"/>
              </a:rPr>
              <a:t>２</a:t>
            </a:r>
            <a:r>
              <a:rPr kumimoji="1" lang="ja-JP" altLang="en-US" sz="2201" b="1" dirty="0">
                <a:latin typeface="メイリオ" panose="020B0604030504040204" pitchFamily="50" charset="-128"/>
                <a:ea typeface="メイリオ" panose="020B0604030504040204" pitchFamily="50" charset="-128"/>
              </a:rPr>
              <a:t>割</a:t>
            </a:r>
          </a:p>
        </p:txBody>
      </p:sp>
      <p:sp>
        <p:nvSpPr>
          <p:cNvPr id="25" name="テキスト ボックス 24">
            <a:extLst>
              <a:ext uri="{FF2B5EF4-FFF2-40B4-BE49-F238E27FC236}">
                <a16:creationId xmlns:a16="http://schemas.microsoft.com/office/drawing/2014/main" id="{CC60A17B-7289-458C-9CA6-C1AC7B6ADA1D}"/>
              </a:ext>
            </a:extLst>
          </p:cNvPr>
          <p:cNvSpPr txBox="1"/>
          <p:nvPr/>
        </p:nvSpPr>
        <p:spPr>
          <a:xfrm>
            <a:off x="26909504" y="5360920"/>
            <a:ext cx="1408907" cy="815466"/>
          </a:xfrm>
          <a:prstGeom prst="rect">
            <a:avLst/>
          </a:prstGeom>
          <a:solidFill>
            <a:srgbClr val="C9E7E7"/>
          </a:solidFill>
          <a:ln w="38100">
            <a:solidFill>
              <a:srgbClr val="4BA7A3"/>
            </a:solidFill>
          </a:ln>
        </p:spPr>
        <p:txBody>
          <a:bodyPr wrap="square" rtlCol="0" anchor="ctr" anchorCtr="0">
            <a:noAutofit/>
          </a:bodyPr>
          <a:lstStyle/>
          <a:p>
            <a:pPr algn="ctr">
              <a:lnSpc>
                <a:spcPct val="110000"/>
              </a:lnSpc>
            </a:pPr>
            <a:r>
              <a:rPr kumimoji="1" lang="ja-JP" altLang="en-US" sz="1238" b="1" dirty="0">
                <a:latin typeface="メイリオ" panose="020B0604030504040204" pitchFamily="50" charset="-128"/>
                <a:ea typeface="メイリオ" panose="020B0604030504040204" pitchFamily="50" charset="-128"/>
              </a:rPr>
              <a:t>世帯全員が</a:t>
            </a:r>
            <a:endParaRPr kumimoji="1" lang="en-US" altLang="ja-JP" sz="2201" b="1" dirty="0">
              <a:latin typeface="メイリオ" panose="020B0604030504040204" pitchFamily="50" charset="-128"/>
              <a:ea typeface="メイリオ" panose="020B0604030504040204" pitchFamily="50" charset="-128"/>
            </a:endParaRPr>
          </a:p>
          <a:p>
            <a:pPr algn="ctr">
              <a:lnSpc>
                <a:spcPct val="110000"/>
              </a:lnSpc>
              <a:spcBef>
                <a:spcPts val="414"/>
              </a:spcBef>
            </a:pPr>
            <a:r>
              <a:rPr kumimoji="1" lang="ja-JP" altLang="en-US" sz="2201" b="1" dirty="0">
                <a:latin typeface="メイリオ" panose="020B0604030504040204" pitchFamily="50" charset="-128"/>
                <a:ea typeface="メイリオ" panose="020B0604030504040204" pitchFamily="50" charset="-128"/>
              </a:rPr>
              <a:t>１割</a:t>
            </a:r>
          </a:p>
        </p:txBody>
      </p:sp>
      <p:sp>
        <p:nvSpPr>
          <p:cNvPr id="26" name="テキスト ボックス 25">
            <a:extLst>
              <a:ext uri="{FF2B5EF4-FFF2-40B4-BE49-F238E27FC236}">
                <a16:creationId xmlns:a16="http://schemas.microsoft.com/office/drawing/2014/main" id="{9464A60A-B02F-4C36-9018-052EA5EEC4C4}"/>
              </a:ext>
            </a:extLst>
          </p:cNvPr>
          <p:cNvSpPr txBox="1"/>
          <p:nvPr/>
        </p:nvSpPr>
        <p:spPr>
          <a:xfrm>
            <a:off x="28906591" y="5360921"/>
            <a:ext cx="1408907" cy="828321"/>
          </a:xfrm>
          <a:prstGeom prst="rect">
            <a:avLst/>
          </a:prstGeom>
          <a:pattFill prst="lgCheck">
            <a:fgClr>
              <a:srgbClr val="FEDFE1"/>
            </a:fgClr>
            <a:bgClr>
              <a:schemeClr val="bg1"/>
            </a:bgClr>
          </a:pattFill>
          <a:ln w="38100">
            <a:solidFill>
              <a:srgbClr val="DB4D6D"/>
            </a:solidFill>
          </a:ln>
        </p:spPr>
        <p:txBody>
          <a:bodyPr wrap="square" rtlCol="0" anchor="ctr" anchorCtr="0">
            <a:noAutofit/>
          </a:bodyPr>
          <a:lstStyle/>
          <a:p>
            <a:pPr algn="ctr">
              <a:lnSpc>
                <a:spcPct val="110000"/>
              </a:lnSpc>
            </a:pPr>
            <a:r>
              <a:rPr kumimoji="1" lang="ja-JP" altLang="en-US" sz="1238" b="1" dirty="0">
                <a:latin typeface="メイリオ" panose="020B0604030504040204" pitchFamily="50" charset="-128"/>
                <a:ea typeface="メイリオ" panose="020B0604030504040204" pitchFamily="50" charset="-128"/>
              </a:rPr>
              <a:t>世帯全員が</a:t>
            </a:r>
            <a:endParaRPr kumimoji="1" lang="en-US" altLang="ja-JP" sz="1238" b="1" dirty="0">
              <a:latin typeface="メイリオ" panose="020B0604030504040204" pitchFamily="50" charset="-128"/>
              <a:ea typeface="メイリオ" panose="020B0604030504040204" pitchFamily="50" charset="-128"/>
            </a:endParaRPr>
          </a:p>
          <a:p>
            <a:pPr algn="ctr">
              <a:lnSpc>
                <a:spcPct val="110000"/>
              </a:lnSpc>
              <a:spcBef>
                <a:spcPts val="414"/>
              </a:spcBef>
            </a:pPr>
            <a:r>
              <a:rPr kumimoji="1" lang="ja-JP" altLang="en-US" sz="2201" b="1" dirty="0">
                <a:latin typeface="メイリオ" panose="020B0604030504040204" pitchFamily="50" charset="-128"/>
                <a:ea typeface="メイリオ" panose="020B0604030504040204" pitchFamily="50" charset="-128"/>
              </a:rPr>
              <a:t>２割</a:t>
            </a:r>
          </a:p>
        </p:txBody>
      </p:sp>
      <p:sp>
        <p:nvSpPr>
          <p:cNvPr id="27" name="テキスト ボックス 26">
            <a:extLst>
              <a:ext uri="{FF2B5EF4-FFF2-40B4-BE49-F238E27FC236}">
                <a16:creationId xmlns:a16="http://schemas.microsoft.com/office/drawing/2014/main" id="{7E1E86F6-0564-4AFC-B6A4-7D6E1EA24D23}"/>
              </a:ext>
            </a:extLst>
          </p:cNvPr>
          <p:cNvSpPr txBox="1"/>
          <p:nvPr/>
        </p:nvSpPr>
        <p:spPr>
          <a:xfrm>
            <a:off x="18885588" y="5324333"/>
            <a:ext cx="1408907" cy="806688"/>
          </a:xfrm>
          <a:prstGeom prst="rect">
            <a:avLst/>
          </a:prstGeom>
          <a:solidFill>
            <a:schemeClr val="accent2">
              <a:lumMod val="20000"/>
              <a:lumOff val="80000"/>
            </a:schemeClr>
          </a:solidFill>
          <a:ln w="38100">
            <a:solidFill>
              <a:schemeClr val="accent2"/>
            </a:solidFill>
          </a:ln>
        </p:spPr>
        <p:txBody>
          <a:bodyPr wrap="square" rtlCol="0" anchor="ctr" anchorCtr="0">
            <a:noAutofit/>
          </a:bodyPr>
          <a:lstStyle/>
          <a:p>
            <a:pPr lvl="0" algn="ctr">
              <a:lnSpc>
                <a:spcPct val="110000"/>
              </a:lnSpc>
            </a:pPr>
            <a:r>
              <a:rPr lang="ja-JP" altLang="en-US" sz="1238" b="1" dirty="0">
                <a:solidFill>
                  <a:prstClr val="black"/>
                </a:solidFill>
                <a:latin typeface="メイリオ" panose="020B0604030504040204" pitchFamily="50" charset="-128"/>
                <a:ea typeface="メイリオ" panose="020B0604030504040204" pitchFamily="50" charset="-128"/>
              </a:rPr>
              <a:t>世帯全員が</a:t>
            </a:r>
            <a:endParaRPr lang="en-US" altLang="ja-JP" sz="2201" b="1" dirty="0">
              <a:solidFill>
                <a:prstClr val="black"/>
              </a:solidFill>
              <a:latin typeface="メイリオ" panose="020B0604030504040204" pitchFamily="50" charset="-128"/>
              <a:ea typeface="メイリオ" panose="020B0604030504040204" pitchFamily="50" charset="-128"/>
            </a:endParaRPr>
          </a:p>
          <a:p>
            <a:pPr algn="ctr">
              <a:lnSpc>
                <a:spcPct val="110000"/>
              </a:lnSpc>
            </a:pPr>
            <a:r>
              <a:rPr kumimoji="1" lang="ja-JP" altLang="en-US" sz="2201" b="1" dirty="0">
                <a:latin typeface="メイリオ" panose="020B0604030504040204" pitchFamily="50" charset="-128"/>
                <a:ea typeface="メイリオ" panose="020B0604030504040204" pitchFamily="50" charset="-128"/>
              </a:rPr>
              <a:t>３割</a:t>
            </a:r>
          </a:p>
        </p:txBody>
      </p:sp>
      <p:sp>
        <p:nvSpPr>
          <p:cNvPr id="28" name="テキスト ボックス 27">
            <a:extLst>
              <a:ext uri="{FF2B5EF4-FFF2-40B4-BE49-F238E27FC236}">
                <a16:creationId xmlns:a16="http://schemas.microsoft.com/office/drawing/2014/main" id="{03FFB4BD-05B7-4B9F-A16E-2BCFD8C49A51}"/>
              </a:ext>
            </a:extLst>
          </p:cNvPr>
          <p:cNvSpPr txBox="1"/>
          <p:nvPr/>
        </p:nvSpPr>
        <p:spPr>
          <a:xfrm>
            <a:off x="25396985" y="1197730"/>
            <a:ext cx="1905923" cy="418320"/>
          </a:xfrm>
          <a:prstGeom prst="rect">
            <a:avLst/>
          </a:prstGeom>
          <a:noFill/>
        </p:spPr>
        <p:txBody>
          <a:bodyPr wrap="square" rtlCol="0">
            <a:spAutoFit/>
          </a:bodyPr>
          <a:lstStyle/>
          <a:p>
            <a:pPr>
              <a:lnSpc>
                <a:spcPct val="110000"/>
              </a:lnSpc>
            </a:pPr>
            <a:r>
              <a:rPr kumimoji="1" lang="ja-JP" altLang="en-US" sz="1926" b="1" dirty="0">
                <a:solidFill>
                  <a:srgbClr val="103185"/>
                </a:solidFill>
                <a:latin typeface="メイリオ" panose="020B0604030504040204" pitchFamily="50" charset="-128"/>
                <a:ea typeface="メイリオ" panose="020B0604030504040204" pitchFamily="50" charset="-128"/>
              </a:rPr>
              <a:t>該当しない</a:t>
            </a:r>
          </a:p>
        </p:txBody>
      </p:sp>
      <p:sp>
        <p:nvSpPr>
          <p:cNvPr id="29" name="テキスト ボックス 28">
            <a:extLst>
              <a:ext uri="{FF2B5EF4-FFF2-40B4-BE49-F238E27FC236}">
                <a16:creationId xmlns:a16="http://schemas.microsoft.com/office/drawing/2014/main" id="{FDA16154-07CE-4B00-8AD4-8AFB6E32D9D6}"/>
              </a:ext>
            </a:extLst>
          </p:cNvPr>
          <p:cNvSpPr txBox="1"/>
          <p:nvPr/>
        </p:nvSpPr>
        <p:spPr>
          <a:xfrm>
            <a:off x="18190277" y="1306572"/>
            <a:ext cx="1589773" cy="418320"/>
          </a:xfrm>
          <a:prstGeom prst="rect">
            <a:avLst/>
          </a:prstGeom>
          <a:noFill/>
        </p:spPr>
        <p:txBody>
          <a:bodyPr wrap="square" rtlCol="0">
            <a:spAutoFit/>
          </a:bodyPr>
          <a:lstStyle/>
          <a:p>
            <a:pPr>
              <a:lnSpc>
                <a:spcPct val="110000"/>
              </a:lnSpc>
            </a:pPr>
            <a:r>
              <a:rPr kumimoji="1" lang="ja-JP" altLang="en-US" sz="1926" b="1" dirty="0">
                <a:solidFill>
                  <a:schemeClr val="accent2"/>
                </a:solidFill>
                <a:latin typeface="メイリオ" panose="020B0604030504040204" pitchFamily="50" charset="-128"/>
                <a:ea typeface="メイリオ" panose="020B0604030504040204" pitchFamily="50" charset="-128"/>
              </a:rPr>
              <a:t>該当する</a:t>
            </a:r>
          </a:p>
        </p:txBody>
      </p:sp>
      <p:sp>
        <p:nvSpPr>
          <p:cNvPr id="30" name="角丸四角形 97">
            <a:extLst>
              <a:ext uri="{FF2B5EF4-FFF2-40B4-BE49-F238E27FC236}">
                <a16:creationId xmlns:a16="http://schemas.microsoft.com/office/drawing/2014/main" id="{B7B5E6BD-54E4-4377-88F7-CE5AD4EA6218}"/>
              </a:ext>
            </a:extLst>
          </p:cNvPr>
          <p:cNvSpPr/>
          <p:nvPr/>
        </p:nvSpPr>
        <p:spPr>
          <a:xfrm>
            <a:off x="18646026" y="420638"/>
            <a:ext cx="9615222" cy="790423"/>
          </a:xfrm>
          <a:prstGeom prst="roundRect">
            <a:avLst>
              <a:gd name="adj" fmla="val 50000"/>
            </a:avLst>
          </a:prstGeom>
          <a:solidFill>
            <a:srgbClr val="E4E2ED"/>
          </a:solidFill>
          <a:ln w="9525">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26" b="1" dirty="0">
                <a:solidFill>
                  <a:schemeClr val="tx1"/>
                </a:solidFill>
                <a:latin typeface="メイリオ" panose="020B0604030504040204" pitchFamily="50" charset="-128"/>
                <a:ea typeface="メイリオ" panose="020B0604030504040204" pitchFamily="50" charset="-128"/>
              </a:rPr>
              <a:t>課税所得</a:t>
            </a:r>
            <a:r>
              <a:rPr lang="en-US" altLang="ja-JP" sz="1926" b="1" dirty="0">
                <a:solidFill>
                  <a:schemeClr val="tx1"/>
                </a:solidFill>
                <a:latin typeface="メイリオ" panose="020B0604030504040204" pitchFamily="50" charset="-128"/>
                <a:ea typeface="メイリオ" panose="020B0604030504040204" pitchFamily="50" charset="-128"/>
              </a:rPr>
              <a:t>145</a:t>
            </a:r>
            <a:r>
              <a:rPr lang="ja-JP" altLang="en-US" sz="1926" b="1" dirty="0">
                <a:solidFill>
                  <a:schemeClr val="tx1"/>
                </a:solidFill>
                <a:latin typeface="メイリオ" panose="020B0604030504040204" pitchFamily="50" charset="-128"/>
                <a:ea typeface="メイリオ" panose="020B0604030504040204" pitchFamily="50" charset="-128"/>
              </a:rPr>
              <a:t>万円以上</a:t>
            </a:r>
            <a:r>
              <a:rPr kumimoji="1" lang="ja-JP" altLang="en-US" sz="1926" b="1" dirty="0">
                <a:solidFill>
                  <a:schemeClr val="tx1"/>
                </a:solidFill>
                <a:latin typeface="メイリオ" panose="020B0604030504040204" pitchFamily="50" charset="-128"/>
                <a:ea typeface="メイリオ" panose="020B0604030504040204" pitchFamily="50" charset="-128"/>
              </a:rPr>
              <a:t>（年金収入</a:t>
            </a:r>
            <a:r>
              <a:rPr kumimoji="1" lang="en-US" altLang="ja-JP" sz="1926" b="1" dirty="0">
                <a:solidFill>
                  <a:schemeClr val="tx1"/>
                </a:solidFill>
                <a:latin typeface="メイリオ" panose="020B0604030504040204" pitchFamily="50" charset="-128"/>
                <a:ea typeface="メイリオ" panose="020B0604030504040204" pitchFamily="50" charset="-128"/>
              </a:rPr>
              <a:t>300</a:t>
            </a:r>
            <a:r>
              <a:rPr kumimoji="1" lang="ja-JP" altLang="en-US" sz="1926" b="1" dirty="0">
                <a:solidFill>
                  <a:schemeClr val="tx1"/>
                </a:solidFill>
                <a:latin typeface="メイリオ" panose="020B0604030504040204" pitchFamily="50" charset="-128"/>
                <a:ea typeface="メイリオ" panose="020B0604030504040204" pitchFamily="50" charset="-128"/>
              </a:rPr>
              <a:t>万円以上）の方、または、世帯に</a:t>
            </a:r>
            <a:r>
              <a:rPr kumimoji="1" lang="en-US" altLang="ja-JP" sz="1926" b="1" dirty="0">
                <a:solidFill>
                  <a:schemeClr val="tx1"/>
                </a:solidFill>
                <a:latin typeface="メイリオ" panose="020B0604030504040204" pitchFamily="50" charset="-128"/>
                <a:ea typeface="メイリオ" panose="020B0604030504040204" pitchFamily="50" charset="-128"/>
              </a:rPr>
              <a:t>70</a:t>
            </a:r>
            <a:r>
              <a:rPr kumimoji="1" lang="ja-JP" altLang="en-US" sz="1926" b="1" dirty="0">
                <a:solidFill>
                  <a:schemeClr val="tx1"/>
                </a:solidFill>
                <a:latin typeface="メイリオ" panose="020B0604030504040204" pitchFamily="50" charset="-128"/>
                <a:ea typeface="メイリオ" panose="020B0604030504040204" pitchFamily="50" charset="-128"/>
              </a:rPr>
              <a:t>歳以上の方が２人以上おり、その収入の合計が</a:t>
            </a:r>
            <a:r>
              <a:rPr kumimoji="1" lang="en-US" altLang="ja-JP" sz="1926" b="1" dirty="0">
                <a:solidFill>
                  <a:schemeClr val="tx1"/>
                </a:solidFill>
                <a:latin typeface="メイリオ" panose="020B0604030504040204" pitchFamily="50" charset="-128"/>
                <a:ea typeface="メイリオ" panose="020B0604030504040204" pitchFamily="50" charset="-128"/>
              </a:rPr>
              <a:t>520</a:t>
            </a:r>
            <a:r>
              <a:rPr kumimoji="1" lang="ja-JP" altLang="en-US" sz="1926" b="1" dirty="0">
                <a:solidFill>
                  <a:schemeClr val="tx1"/>
                </a:solidFill>
                <a:latin typeface="メイリオ" panose="020B0604030504040204" pitchFamily="50" charset="-128"/>
                <a:ea typeface="メイリオ" panose="020B0604030504040204" pitchFamily="50" charset="-128"/>
              </a:rPr>
              <a:t>万円以上に該当するか</a:t>
            </a:r>
          </a:p>
        </p:txBody>
      </p:sp>
      <p:sp>
        <p:nvSpPr>
          <p:cNvPr id="31" name="角丸四角形 98">
            <a:extLst>
              <a:ext uri="{FF2B5EF4-FFF2-40B4-BE49-F238E27FC236}">
                <a16:creationId xmlns:a16="http://schemas.microsoft.com/office/drawing/2014/main" id="{4BB1B130-A45D-4B24-88F2-0B8C0E6B78AA}"/>
              </a:ext>
            </a:extLst>
          </p:cNvPr>
          <p:cNvSpPr/>
          <p:nvPr/>
        </p:nvSpPr>
        <p:spPr>
          <a:xfrm>
            <a:off x="19826128" y="1642389"/>
            <a:ext cx="10722336" cy="622195"/>
          </a:xfrm>
          <a:prstGeom prst="roundRect">
            <a:avLst>
              <a:gd name="adj" fmla="val 50000"/>
            </a:avLst>
          </a:prstGeom>
          <a:solidFill>
            <a:srgbClr val="E4E2ED"/>
          </a:solidFill>
          <a:ln w="9525">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26" b="1" dirty="0">
                <a:solidFill>
                  <a:schemeClr val="tx1"/>
                </a:solidFill>
                <a:latin typeface="メイリオ" panose="020B0604030504040204" pitchFamily="50" charset="-128"/>
                <a:ea typeface="メイリオ" panose="020B0604030504040204" pitchFamily="50" charset="-128"/>
              </a:rPr>
              <a:t>世帯員の中に、課税所得</a:t>
            </a:r>
            <a:r>
              <a:rPr kumimoji="1" lang="en-US" altLang="ja-JP" sz="1926" b="1" dirty="0">
                <a:solidFill>
                  <a:schemeClr val="tx1"/>
                </a:solidFill>
                <a:latin typeface="メイリオ" panose="020B0604030504040204" pitchFamily="50" charset="-128"/>
                <a:ea typeface="メイリオ" panose="020B0604030504040204" pitchFamily="50" charset="-128"/>
              </a:rPr>
              <a:t>28</a:t>
            </a:r>
            <a:r>
              <a:rPr kumimoji="1" lang="ja-JP" altLang="en-US" sz="1926" b="1" dirty="0">
                <a:solidFill>
                  <a:schemeClr val="tx1"/>
                </a:solidFill>
                <a:latin typeface="メイリオ" panose="020B0604030504040204" pitchFamily="50" charset="-128"/>
                <a:ea typeface="メイリオ" panose="020B0604030504040204" pitchFamily="50" charset="-128"/>
              </a:rPr>
              <a:t>万円以上（年金収入</a:t>
            </a:r>
            <a:r>
              <a:rPr kumimoji="1" lang="en-US" altLang="ja-JP" sz="1926" b="1" dirty="0">
                <a:solidFill>
                  <a:schemeClr val="tx1"/>
                </a:solidFill>
                <a:latin typeface="メイリオ" panose="020B0604030504040204" pitchFamily="50" charset="-128"/>
                <a:ea typeface="メイリオ" panose="020B0604030504040204" pitchFamily="50" charset="-128"/>
              </a:rPr>
              <a:t>181</a:t>
            </a:r>
            <a:r>
              <a:rPr kumimoji="1" lang="ja-JP" altLang="en-US" sz="1926" b="1" dirty="0">
                <a:solidFill>
                  <a:schemeClr val="tx1"/>
                </a:solidFill>
                <a:latin typeface="メイリオ" panose="020B0604030504040204" pitchFamily="50" charset="-128"/>
                <a:ea typeface="メイリオ" panose="020B0604030504040204" pitchFamily="50" charset="-128"/>
              </a:rPr>
              <a:t>万円以上）の</a:t>
            </a:r>
            <a:r>
              <a:rPr kumimoji="1" lang="en-US" altLang="ja-JP" sz="1926" b="1" dirty="0">
                <a:solidFill>
                  <a:schemeClr val="tx1"/>
                </a:solidFill>
                <a:latin typeface="メイリオ" panose="020B0604030504040204" pitchFamily="50" charset="-128"/>
                <a:ea typeface="メイリオ" panose="020B0604030504040204" pitchFamily="50" charset="-128"/>
              </a:rPr>
              <a:t>75</a:t>
            </a:r>
            <a:r>
              <a:rPr kumimoji="1" lang="ja-JP" altLang="en-US" sz="1926" b="1" dirty="0">
                <a:solidFill>
                  <a:schemeClr val="tx1"/>
                </a:solidFill>
                <a:latin typeface="メイリオ" panose="020B0604030504040204" pitchFamily="50" charset="-128"/>
                <a:ea typeface="メイリオ" panose="020B0604030504040204" pitchFamily="50" charset="-128"/>
              </a:rPr>
              <a:t>歳以上の方がいるか</a:t>
            </a:r>
          </a:p>
        </p:txBody>
      </p:sp>
      <p:sp>
        <p:nvSpPr>
          <p:cNvPr id="32" name="角丸四角形 99">
            <a:extLst>
              <a:ext uri="{FF2B5EF4-FFF2-40B4-BE49-F238E27FC236}">
                <a16:creationId xmlns:a16="http://schemas.microsoft.com/office/drawing/2014/main" id="{213A50FE-88EB-4248-AF5D-C1D40285CBC7}"/>
              </a:ext>
            </a:extLst>
          </p:cNvPr>
          <p:cNvSpPr/>
          <p:nvPr/>
        </p:nvSpPr>
        <p:spPr>
          <a:xfrm>
            <a:off x="23851136" y="2712383"/>
            <a:ext cx="6154298" cy="525518"/>
          </a:xfrm>
          <a:prstGeom prst="roundRect">
            <a:avLst>
              <a:gd name="adj" fmla="val 50000"/>
            </a:avLst>
          </a:prstGeom>
          <a:solidFill>
            <a:srgbClr val="E4E2ED"/>
          </a:solidFill>
          <a:ln w="9525">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26" b="1" dirty="0">
                <a:solidFill>
                  <a:schemeClr val="tx1"/>
                </a:solidFill>
                <a:latin typeface="メイリオ" panose="020B0604030504040204" pitchFamily="50" charset="-128"/>
                <a:ea typeface="メイリオ" panose="020B0604030504040204" pitchFamily="50" charset="-128"/>
              </a:rPr>
              <a:t>世帯に</a:t>
            </a:r>
            <a:r>
              <a:rPr kumimoji="1" lang="en-US" altLang="ja-JP" sz="1926" b="1" dirty="0">
                <a:solidFill>
                  <a:schemeClr val="tx1"/>
                </a:solidFill>
                <a:latin typeface="メイリオ" panose="020B0604030504040204" pitchFamily="50" charset="-128"/>
                <a:ea typeface="メイリオ" panose="020B0604030504040204" pitchFamily="50" charset="-128"/>
              </a:rPr>
              <a:t>75</a:t>
            </a:r>
            <a:r>
              <a:rPr kumimoji="1" lang="ja-JP" altLang="en-US" sz="1926" b="1" dirty="0">
                <a:solidFill>
                  <a:schemeClr val="tx1"/>
                </a:solidFill>
                <a:latin typeface="メイリオ" panose="020B0604030504040204" pitchFamily="50" charset="-128"/>
                <a:ea typeface="メイリオ" panose="020B0604030504040204" pitchFamily="50" charset="-128"/>
              </a:rPr>
              <a:t>歳以上の方が２人以上いるか</a:t>
            </a:r>
          </a:p>
        </p:txBody>
      </p:sp>
      <p:sp>
        <p:nvSpPr>
          <p:cNvPr id="33" name="角丸四角形 100">
            <a:extLst>
              <a:ext uri="{FF2B5EF4-FFF2-40B4-BE49-F238E27FC236}">
                <a16:creationId xmlns:a16="http://schemas.microsoft.com/office/drawing/2014/main" id="{400CC3E6-E7D4-453E-A64E-5879A5610CA8}"/>
              </a:ext>
            </a:extLst>
          </p:cNvPr>
          <p:cNvSpPr/>
          <p:nvPr/>
        </p:nvSpPr>
        <p:spPr>
          <a:xfrm>
            <a:off x="21885827" y="3815651"/>
            <a:ext cx="4224062" cy="731952"/>
          </a:xfrm>
          <a:prstGeom prst="roundRect">
            <a:avLst>
              <a:gd name="adj" fmla="val 50000"/>
            </a:avLst>
          </a:prstGeom>
          <a:solidFill>
            <a:srgbClr val="E4E2ED"/>
          </a:solidFill>
          <a:ln w="9525">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50" b="1" dirty="0">
                <a:solidFill>
                  <a:schemeClr val="tx1"/>
                </a:solidFill>
                <a:latin typeface="メイリオ" panose="020B0604030504040204" pitchFamily="50" charset="-128"/>
                <a:ea typeface="メイリオ" panose="020B0604030504040204" pitchFamily="50" charset="-128"/>
              </a:rPr>
              <a:t>「年金収入</a:t>
            </a:r>
            <a:r>
              <a:rPr kumimoji="1" lang="en-US" altLang="ja-JP" sz="1650" b="1" dirty="0">
                <a:solidFill>
                  <a:schemeClr val="tx1"/>
                </a:solidFill>
                <a:latin typeface="メイリオ" panose="020B0604030504040204" pitchFamily="50" charset="-128"/>
                <a:ea typeface="メイリオ" panose="020B0604030504040204" pitchFamily="50" charset="-128"/>
              </a:rPr>
              <a:t>+</a:t>
            </a:r>
            <a:r>
              <a:rPr kumimoji="1" lang="ja-JP" altLang="en-US" sz="1650" b="1" dirty="0">
                <a:solidFill>
                  <a:schemeClr val="tx1"/>
                </a:solidFill>
                <a:latin typeface="メイリオ" panose="020B0604030504040204" pitchFamily="50" charset="-128"/>
                <a:ea typeface="メイリオ" panose="020B0604030504040204" pitchFamily="50" charset="-128"/>
              </a:rPr>
              <a:t>その他の合計所得金額」が</a:t>
            </a:r>
            <a:r>
              <a:rPr kumimoji="1" lang="en-US" altLang="ja-JP" sz="1650" b="1" dirty="0">
                <a:solidFill>
                  <a:schemeClr val="tx1"/>
                </a:solidFill>
                <a:latin typeface="メイリオ" panose="020B0604030504040204" pitchFamily="50" charset="-128"/>
                <a:ea typeface="メイリオ" panose="020B0604030504040204" pitchFamily="50" charset="-128"/>
              </a:rPr>
              <a:t>200</a:t>
            </a:r>
            <a:r>
              <a:rPr kumimoji="1" lang="ja-JP" altLang="en-US" sz="1650" b="1" dirty="0">
                <a:solidFill>
                  <a:schemeClr val="tx1"/>
                </a:solidFill>
                <a:latin typeface="メイリオ" panose="020B0604030504040204" pitchFamily="50" charset="-128"/>
                <a:ea typeface="メイリオ" panose="020B0604030504040204" pitchFamily="50" charset="-128"/>
              </a:rPr>
              <a:t>万円以上か</a:t>
            </a:r>
          </a:p>
        </p:txBody>
      </p:sp>
      <p:sp>
        <p:nvSpPr>
          <p:cNvPr id="34" name="角丸四角形 101">
            <a:extLst>
              <a:ext uri="{FF2B5EF4-FFF2-40B4-BE49-F238E27FC236}">
                <a16:creationId xmlns:a16="http://schemas.microsoft.com/office/drawing/2014/main" id="{6F608694-0D3B-424C-8156-B302C2F26508}"/>
              </a:ext>
            </a:extLst>
          </p:cNvPr>
          <p:cNvSpPr/>
          <p:nvPr/>
        </p:nvSpPr>
        <p:spPr>
          <a:xfrm>
            <a:off x="26309764" y="3803044"/>
            <a:ext cx="4273372" cy="755660"/>
          </a:xfrm>
          <a:prstGeom prst="roundRect">
            <a:avLst>
              <a:gd name="adj" fmla="val 50000"/>
            </a:avLst>
          </a:prstGeom>
          <a:solidFill>
            <a:srgbClr val="E4E2ED"/>
          </a:solidFill>
          <a:ln w="9525">
            <a:solidFill>
              <a:srgbClr val="103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50" b="1" dirty="0">
                <a:solidFill>
                  <a:schemeClr val="tx1"/>
                </a:solidFill>
                <a:latin typeface="メイリオ" panose="020B0604030504040204" pitchFamily="50" charset="-128"/>
                <a:ea typeface="メイリオ" panose="020B0604030504040204" pitchFamily="50" charset="-128"/>
              </a:rPr>
              <a:t>「年金収入</a:t>
            </a:r>
            <a:r>
              <a:rPr kumimoji="1" lang="en-US" altLang="ja-JP" sz="1650" b="1" dirty="0">
                <a:solidFill>
                  <a:schemeClr val="tx1"/>
                </a:solidFill>
                <a:latin typeface="メイリオ" panose="020B0604030504040204" pitchFamily="50" charset="-128"/>
                <a:ea typeface="メイリオ" panose="020B0604030504040204" pitchFamily="50" charset="-128"/>
              </a:rPr>
              <a:t>+</a:t>
            </a:r>
            <a:r>
              <a:rPr kumimoji="1" lang="ja-JP" altLang="en-US" sz="1650" b="1" dirty="0">
                <a:solidFill>
                  <a:schemeClr val="tx1"/>
                </a:solidFill>
                <a:latin typeface="メイリオ" panose="020B0604030504040204" pitchFamily="50" charset="-128"/>
                <a:ea typeface="メイリオ" panose="020B0604030504040204" pitchFamily="50" charset="-128"/>
              </a:rPr>
              <a:t>その他の合計所得金額」の世帯合計が</a:t>
            </a:r>
            <a:r>
              <a:rPr lang="en-US" altLang="ja-JP" sz="1650" b="1" dirty="0">
                <a:solidFill>
                  <a:schemeClr val="tx1"/>
                </a:solidFill>
                <a:latin typeface="メイリオ" panose="020B0604030504040204" pitchFamily="50" charset="-128"/>
                <a:ea typeface="メイリオ" panose="020B0604030504040204" pitchFamily="50" charset="-128"/>
              </a:rPr>
              <a:t>32</a:t>
            </a:r>
            <a:r>
              <a:rPr kumimoji="1" lang="en-US" altLang="ja-JP" sz="1650" b="1" dirty="0">
                <a:solidFill>
                  <a:schemeClr val="tx1"/>
                </a:solidFill>
                <a:latin typeface="メイリオ" panose="020B0604030504040204" pitchFamily="50" charset="-128"/>
                <a:ea typeface="メイリオ" panose="020B0604030504040204" pitchFamily="50" charset="-128"/>
              </a:rPr>
              <a:t>0</a:t>
            </a:r>
            <a:r>
              <a:rPr kumimoji="1" lang="ja-JP" altLang="en-US" sz="1650" b="1" dirty="0">
                <a:solidFill>
                  <a:schemeClr val="tx1"/>
                </a:solidFill>
                <a:latin typeface="メイリオ" panose="020B0604030504040204" pitchFamily="50" charset="-128"/>
                <a:ea typeface="メイリオ" panose="020B0604030504040204" pitchFamily="50" charset="-128"/>
              </a:rPr>
              <a:t>万円以上か</a:t>
            </a:r>
          </a:p>
        </p:txBody>
      </p:sp>
      <p:pic>
        <p:nvPicPr>
          <p:cNvPr id="36" name="図 35">
            <a:extLst>
              <a:ext uri="{FF2B5EF4-FFF2-40B4-BE49-F238E27FC236}">
                <a16:creationId xmlns:a16="http://schemas.microsoft.com/office/drawing/2014/main" id="{7EDDBEB1-0C0F-425A-A4E3-D4573B40F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6804" y="-25267"/>
            <a:ext cx="1778388" cy="1628072"/>
          </a:xfrm>
          <a:prstGeom prst="rect">
            <a:avLst/>
          </a:prstGeom>
        </p:spPr>
      </p:pic>
      <p:pic>
        <p:nvPicPr>
          <p:cNvPr id="37" name="図 36">
            <a:extLst>
              <a:ext uri="{FF2B5EF4-FFF2-40B4-BE49-F238E27FC236}">
                <a16:creationId xmlns:a16="http://schemas.microsoft.com/office/drawing/2014/main" id="{6E44B77A-AB70-4491-AF17-EC108B7E9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6060" y="2215427"/>
            <a:ext cx="1975316" cy="1607414"/>
          </a:xfrm>
          <a:prstGeom prst="rect">
            <a:avLst/>
          </a:prstGeom>
        </p:spPr>
      </p:pic>
      <p:sp>
        <p:nvSpPr>
          <p:cNvPr id="39" name="正方形/長方形 38">
            <a:extLst>
              <a:ext uri="{FF2B5EF4-FFF2-40B4-BE49-F238E27FC236}">
                <a16:creationId xmlns:a16="http://schemas.microsoft.com/office/drawing/2014/main" id="{E54035BC-637E-470B-A11B-62542DE995EF}"/>
              </a:ext>
            </a:extLst>
          </p:cNvPr>
          <p:cNvSpPr/>
          <p:nvPr/>
        </p:nvSpPr>
        <p:spPr>
          <a:xfrm>
            <a:off x="6177069" y="7585162"/>
            <a:ext cx="3036322" cy="1663318"/>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 name="テキスト ボックス 39">
            <a:extLst>
              <a:ext uri="{FF2B5EF4-FFF2-40B4-BE49-F238E27FC236}">
                <a16:creationId xmlns:a16="http://schemas.microsoft.com/office/drawing/2014/main" id="{BF2AF77E-F4D3-4FE5-A584-342B5C7A335E}"/>
              </a:ext>
            </a:extLst>
          </p:cNvPr>
          <p:cNvSpPr txBox="1"/>
          <p:nvPr/>
        </p:nvSpPr>
        <p:spPr>
          <a:xfrm>
            <a:off x="5278670" y="7239335"/>
            <a:ext cx="2182419" cy="566437"/>
          </a:xfrm>
          <a:prstGeom prst="rect">
            <a:avLst/>
          </a:prstGeom>
          <a:solidFill>
            <a:schemeClr val="bg1"/>
          </a:solidFill>
          <a:ln w="28575">
            <a:solidFill>
              <a:schemeClr val="tx1"/>
            </a:solidFill>
          </a:ln>
        </p:spPr>
        <p:txBody>
          <a:bodyPr wrap="square" rtlCol="0">
            <a:spAutoFit/>
          </a:bodyPr>
          <a:lstStyle/>
          <a:p>
            <a:pPr algn="ctr"/>
            <a:r>
              <a:rPr kumimoji="1" lang="ja-JP" altLang="en-US" sz="3081" b="1" dirty="0">
                <a:latin typeface="BIZ UDPゴシック" panose="020B0400000000000000" pitchFamily="50" charset="-128"/>
                <a:ea typeface="BIZ UDPゴシック" panose="020B0400000000000000" pitchFamily="50" charset="-128"/>
              </a:rPr>
              <a:t>助成対象</a:t>
            </a:r>
          </a:p>
        </p:txBody>
      </p:sp>
      <p:sp>
        <p:nvSpPr>
          <p:cNvPr id="41" name="正方形/長方形 40">
            <a:extLst>
              <a:ext uri="{FF2B5EF4-FFF2-40B4-BE49-F238E27FC236}">
                <a16:creationId xmlns:a16="http://schemas.microsoft.com/office/drawing/2014/main" id="{41F48666-5AE1-478B-9878-6481C777390E}"/>
              </a:ext>
            </a:extLst>
          </p:cNvPr>
          <p:cNvSpPr/>
          <p:nvPr/>
        </p:nvSpPr>
        <p:spPr>
          <a:xfrm>
            <a:off x="9366333" y="7517335"/>
            <a:ext cx="2807499" cy="2070684"/>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3467"/>
          </a:p>
        </p:txBody>
      </p:sp>
      <p:sp>
        <p:nvSpPr>
          <p:cNvPr id="42" name="テキスト ボックス 41">
            <a:extLst>
              <a:ext uri="{FF2B5EF4-FFF2-40B4-BE49-F238E27FC236}">
                <a16:creationId xmlns:a16="http://schemas.microsoft.com/office/drawing/2014/main" id="{F322E8C5-9F8B-4853-8429-0C1B17372E45}"/>
              </a:ext>
            </a:extLst>
          </p:cNvPr>
          <p:cNvSpPr txBox="1"/>
          <p:nvPr/>
        </p:nvSpPr>
        <p:spPr>
          <a:xfrm>
            <a:off x="10542221" y="9015075"/>
            <a:ext cx="2064974" cy="507190"/>
          </a:xfrm>
          <a:prstGeom prst="rect">
            <a:avLst/>
          </a:prstGeom>
          <a:solidFill>
            <a:schemeClr val="bg1"/>
          </a:solidFill>
          <a:ln w="28575">
            <a:solidFill>
              <a:schemeClr val="tx1"/>
            </a:solidFill>
          </a:ln>
        </p:spPr>
        <p:txBody>
          <a:bodyPr wrap="square" rtlCol="0">
            <a:spAutoFit/>
          </a:bodyPr>
          <a:lstStyle/>
          <a:p>
            <a:r>
              <a:rPr kumimoji="1" lang="ja-JP" altLang="en-US" sz="2696" b="1" dirty="0">
                <a:latin typeface="BIZ UDPゴシック" panose="020B0400000000000000" pitchFamily="50" charset="-128"/>
                <a:ea typeface="BIZ UDPゴシック" panose="020B0400000000000000" pitchFamily="50" charset="-128"/>
              </a:rPr>
              <a:t>助成対象外</a:t>
            </a:r>
          </a:p>
        </p:txBody>
      </p:sp>
      <p:sp>
        <p:nvSpPr>
          <p:cNvPr id="43" name="正方形/長方形 42">
            <a:extLst>
              <a:ext uri="{FF2B5EF4-FFF2-40B4-BE49-F238E27FC236}">
                <a16:creationId xmlns:a16="http://schemas.microsoft.com/office/drawing/2014/main" id="{06CA86DA-23E7-419C-BA6B-A7DAB1E2C7CF}"/>
              </a:ext>
            </a:extLst>
          </p:cNvPr>
          <p:cNvSpPr/>
          <p:nvPr/>
        </p:nvSpPr>
        <p:spPr>
          <a:xfrm>
            <a:off x="7926758" y="8491777"/>
            <a:ext cx="1286632" cy="34002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733" b="1" dirty="0">
                <a:latin typeface="+mn-ea"/>
              </a:rPr>
              <a:t>6,000</a:t>
            </a:r>
            <a:endParaRPr kumimoji="1" lang="ja-JP" altLang="en-US" sz="1733" b="1" dirty="0">
              <a:latin typeface="+mn-ea"/>
            </a:endParaRPr>
          </a:p>
        </p:txBody>
      </p:sp>
      <p:sp>
        <p:nvSpPr>
          <p:cNvPr id="44" name="テキスト ボックス 43">
            <a:extLst>
              <a:ext uri="{FF2B5EF4-FFF2-40B4-BE49-F238E27FC236}">
                <a16:creationId xmlns:a16="http://schemas.microsoft.com/office/drawing/2014/main" id="{AA59C069-C403-445F-8567-76F91CDBA148}"/>
              </a:ext>
            </a:extLst>
          </p:cNvPr>
          <p:cNvSpPr txBox="1"/>
          <p:nvPr/>
        </p:nvSpPr>
        <p:spPr>
          <a:xfrm>
            <a:off x="9792099" y="2577310"/>
            <a:ext cx="2658442" cy="566437"/>
          </a:xfrm>
          <a:prstGeom prst="rect">
            <a:avLst/>
          </a:prstGeom>
          <a:solidFill>
            <a:schemeClr val="bg1"/>
          </a:solidFill>
          <a:ln w="28575">
            <a:solidFill>
              <a:schemeClr val="tx1"/>
            </a:solidFill>
          </a:ln>
        </p:spPr>
        <p:txBody>
          <a:bodyPr wrap="square" rtlCol="0">
            <a:spAutoFit/>
          </a:bodyPr>
          <a:lstStyle/>
          <a:p>
            <a:pPr algn="ctr"/>
            <a:r>
              <a:rPr kumimoji="1" lang="ja-JP" altLang="en-US" sz="3081" b="1" dirty="0">
                <a:latin typeface="BIZ UDPゴシック" panose="020B0400000000000000" pitchFamily="50" charset="-128"/>
                <a:ea typeface="BIZ UDPゴシック" panose="020B0400000000000000" pitchFamily="50" charset="-128"/>
              </a:rPr>
              <a:t>領収書の例</a:t>
            </a:r>
          </a:p>
        </p:txBody>
      </p:sp>
      <p:sp>
        <p:nvSpPr>
          <p:cNvPr id="45" name="テキスト ボックス 44">
            <a:extLst>
              <a:ext uri="{FF2B5EF4-FFF2-40B4-BE49-F238E27FC236}">
                <a16:creationId xmlns:a16="http://schemas.microsoft.com/office/drawing/2014/main" id="{FDBABA9B-DAAF-4836-A19D-136B07552772}"/>
              </a:ext>
            </a:extLst>
          </p:cNvPr>
          <p:cNvSpPr txBox="1"/>
          <p:nvPr/>
        </p:nvSpPr>
        <p:spPr>
          <a:xfrm>
            <a:off x="542698" y="257703"/>
            <a:ext cx="11469655" cy="613822"/>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助成額の計算方法</a:t>
            </a:r>
            <a:endParaRPr kumimoji="1" lang="en-US" altLang="ja-JP" sz="1733"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7F96A5AB-02AB-4D96-A950-B963F1DBC5E1}"/>
              </a:ext>
            </a:extLst>
          </p:cNvPr>
          <p:cNvSpPr txBox="1"/>
          <p:nvPr/>
        </p:nvSpPr>
        <p:spPr>
          <a:xfrm>
            <a:off x="1021832" y="787650"/>
            <a:ext cx="11409965" cy="1656800"/>
          </a:xfrm>
          <a:prstGeom prst="rect">
            <a:avLst/>
          </a:prstGeom>
          <a:noFill/>
        </p:spPr>
        <p:txBody>
          <a:bodyPr wrap="square" rtlCol="0">
            <a:spAutoFit/>
          </a:bodyPr>
          <a:lstStyle/>
          <a:p>
            <a:pPr marL="138665" indent="415994" algn="just">
              <a:lnSpc>
                <a:spcPct val="110000"/>
              </a:lnSpc>
              <a:spcBef>
                <a:spcPts val="578"/>
              </a:spcBef>
              <a:buClr>
                <a:srgbClr val="103185"/>
              </a:buClr>
            </a:pPr>
            <a:r>
              <a:rPr kumimoji="1" lang="ja-JP" altLang="en-US" sz="3081" b="1" dirty="0">
                <a:latin typeface="メイリオ" panose="020B0604030504040204" pitchFamily="50" charset="-128"/>
                <a:ea typeface="メイリオ" panose="020B0604030504040204" pitchFamily="50" charset="-128"/>
              </a:rPr>
              <a:t>これからは、</a:t>
            </a:r>
            <a:r>
              <a:rPr kumimoji="1" lang="en-US" altLang="ja-JP" sz="3081" b="1" dirty="0">
                <a:latin typeface="メイリオ" panose="020B0604030504040204" pitchFamily="50" charset="-128"/>
                <a:ea typeface="メイリオ" panose="020B0604030504040204" pitchFamily="50" charset="-128"/>
              </a:rPr>
              <a:t>2</a:t>
            </a:r>
            <a:r>
              <a:rPr kumimoji="1" lang="ja-JP" altLang="en-US" sz="3081" b="1" dirty="0">
                <a:latin typeface="メイリオ" panose="020B0604030504040204" pitchFamily="50" charset="-128"/>
                <a:ea typeface="メイリオ" panose="020B0604030504040204" pitchFamily="50" charset="-128"/>
              </a:rPr>
              <a:t>割負担、</a:t>
            </a:r>
            <a:r>
              <a:rPr kumimoji="1" lang="en-US" altLang="ja-JP" sz="3081" b="1" dirty="0">
                <a:latin typeface="メイリオ" panose="020B0604030504040204" pitchFamily="50" charset="-128"/>
                <a:ea typeface="メイリオ" panose="020B0604030504040204" pitchFamily="50" charset="-128"/>
              </a:rPr>
              <a:t>3</a:t>
            </a:r>
            <a:r>
              <a:rPr kumimoji="1" lang="ja-JP" altLang="en-US" sz="3081" b="1" dirty="0">
                <a:latin typeface="メイリオ" panose="020B0604030504040204" pitchFamily="50" charset="-128"/>
                <a:ea typeface="メイリオ" panose="020B0604030504040204" pitchFamily="50" charset="-128"/>
              </a:rPr>
              <a:t>割負担の方は実費負担があります。保険証の負担割合にあわせ、次の</a:t>
            </a:r>
            <a:r>
              <a:rPr kumimoji="1" lang="en-US" altLang="ja-JP" sz="3081" b="1" dirty="0">
                <a:latin typeface="メイリオ" panose="020B0604030504040204" pitchFamily="50" charset="-128"/>
                <a:ea typeface="メイリオ" panose="020B0604030504040204" pitchFamily="50" charset="-128"/>
              </a:rPr>
              <a:t>1</a:t>
            </a:r>
            <a:r>
              <a:rPr kumimoji="1" lang="ja-JP" altLang="en-US" sz="3081" b="1" dirty="0">
                <a:latin typeface="メイリオ" panose="020B0604030504040204" pitchFamily="50" charset="-128"/>
                <a:ea typeface="メイリオ" panose="020B0604030504040204" pitchFamily="50" charset="-128"/>
              </a:rPr>
              <a:t>～</a:t>
            </a:r>
            <a:r>
              <a:rPr kumimoji="1" lang="en-US" altLang="ja-JP" sz="3081" b="1" dirty="0">
                <a:latin typeface="メイリオ" panose="020B0604030504040204" pitchFamily="50" charset="-128"/>
                <a:ea typeface="メイリオ" panose="020B0604030504040204" pitchFamily="50" charset="-128"/>
              </a:rPr>
              <a:t>3</a:t>
            </a:r>
            <a:r>
              <a:rPr kumimoji="1" lang="ja-JP" altLang="en-US" sz="3081" b="1" dirty="0">
                <a:latin typeface="メイリオ" panose="020B0604030504040204" pitchFamily="50" charset="-128"/>
                <a:ea typeface="メイリオ" panose="020B0604030504040204" pitchFamily="50" charset="-128"/>
              </a:rPr>
              <a:t>いずれかのパターンとなりますので、ご確認ください。</a:t>
            </a:r>
            <a:endParaRPr kumimoji="1" lang="en-US" altLang="ja-JP" sz="3081"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AACB6974-F400-48F4-BAC3-2327871289C8}"/>
              </a:ext>
            </a:extLst>
          </p:cNvPr>
          <p:cNvSpPr txBox="1"/>
          <p:nvPr/>
        </p:nvSpPr>
        <p:spPr>
          <a:xfrm>
            <a:off x="8729664" y="4679462"/>
            <a:ext cx="505163" cy="329449"/>
          </a:xfrm>
          <a:prstGeom prst="rect">
            <a:avLst/>
          </a:prstGeom>
          <a:noFill/>
          <a:ln w="28575">
            <a:noFill/>
          </a:ln>
        </p:spPr>
        <p:txBody>
          <a:bodyPr wrap="square" rtlCol="0">
            <a:spAutoFit/>
          </a:bodyPr>
          <a:lstStyle/>
          <a:p>
            <a:pPr algn="ctr"/>
            <a:r>
              <a:rPr kumimoji="1" lang="en-US" altLang="ja-JP" sz="1541" b="1" dirty="0">
                <a:latin typeface="BIZ UDPゴシック" panose="020B0400000000000000" pitchFamily="50" charset="-128"/>
                <a:ea typeface="BIZ UDPゴシック" panose="020B0400000000000000" pitchFamily="50" charset="-128"/>
              </a:rPr>
              <a:t>2</a:t>
            </a:r>
            <a:endParaRPr kumimoji="1" lang="ja-JP" altLang="en-US" sz="1541"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764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2BAED36-4BCA-4E39-A7D8-B37CE1FD76CC}"/>
              </a:ext>
            </a:extLst>
          </p:cNvPr>
          <p:cNvSpPr/>
          <p:nvPr/>
        </p:nvSpPr>
        <p:spPr>
          <a:xfrm>
            <a:off x="600697" y="779217"/>
            <a:ext cx="5109091" cy="774058"/>
          </a:xfrm>
          <a:prstGeom prst="rect">
            <a:avLst/>
          </a:prstGeom>
        </p:spPr>
        <p:txBody>
          <a:bodyPr wrap="none">
            <a:spAutoFit/>
          </a:bodyPr>
          <a:lstStyle/>
          <a:p>
            <a:r>
              <a:rPr kumimoji="1" lang="ja-JP" altLang="en-US" sz="4430" b="1" dirty="0">
                <a:latin typeface="メイリオ" panose="020B0604030504040204" pitchFamily="50" charset="-128"/>
                <a:ea typeface="メイリオ" panose="020B0604030504040204" pitchFamily="50" charset="-128"/>
              </a:rPr>
              <a:t>１．</a:t>
            </a:r>
            <a:r>
              <a:rPr kumimoji="1" lang="en-US" altLang="ja-JP" sz="4430" b="1" dirty="0">
                <a:latin typeface="メイリオ" panose="020B0604030504040204" pitchFamily="50" charset="-128"/>
                <a:ea typeface="メイリオ" panose="020B0604030504040204" pitchFamily="50" charset="-128"/>
              </a:rPr>
              <a:t>1</a:t>
            </a:r>
            <a:r>
              <a:rPr kumimoji="1" lang="ja-JP" altLang="en-US" sz="4430" b="1" dirty="0">
                <a:latin typeface="メイリオ" panose="020B0604030504040204" pitchFamily="50" charset="-128"/>
                <a:ea typeface="メイリオ" panose="020B0604030504040204" pitchFamily="50" charset="-128"/>
              </a:rPr>
              <a:t>割負担の場合</a:t>
            </a:r>
            <a:endParaRPr lang="ja-JP" altLang="en-US" sz="4430" dirty="0"/>
          </a:p>
        </p:txBody>
      </p:sp>
      <p:sp>
        <p:nvSpPr>
          <p:cNvPr id="3" name="正方形/長方形 2">
            <a:extLst>
              <a:ext uri="{FF2B5EF4-FFF2-40B4-BE49-F238E27FC236}">
                <a16:creationId xmlns:a16="http://schemas.microsoft.com/office/drawing/2014/main" id="{D1F54E40-E6A5-4D16-ADA5-C8DB9141D1BC}"/>
              </a:ext>
            </a:extLst>
          </p:cNvPr>
          <p:cNvSpPr/>
          <p:nvPr/>
        </p:nvSpPr>
        <p:spPr>
          <a:xfrm>
            <a:off x="479732" y="3018003"/>
            <a:ext cx="12248536" cy="1408271"/>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現行</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これから</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　</a:t>
            </a:r>
            <a:r>
              <a:rPr kumimoji="1" lang="ja-JP" altLang="en-US" sz="3852" b="1" dirty="0">
                <a:solidFill>
                  <a:srgbClr val="FF0000"/>
                </a:solidFill>
                <a:latin typeface="メイリオ" panose="020B0604030504040204" pitchFamily="50" charset="-128"/>
                <a:ea typeface="メイリオ" panose="020B0604030504040204" pitchFamily="50" charset="-128"/>
              </a:rPr>
              <a:t>変更ありません</a:t>
            </a:r>
            <a:endParaRPr kumimoji="1" lang="en-US" altLang="ja-JP" sz="3467" b="1" dirty="0">
              <a:latin typeface="メイリオ" panose="020B0604030504040204" pitchFamily="50" charset="-128"/>
              <a:ea typeface="メイリオ" panose="020B0604030504040204" pitchFamily="50" charset="-128"/>
            </a:endParaRPr>
          </a:p>
          <a:p>
            <a:pPr indent="336310" algn="just">
              <a:lnSpc>
                <a:spcPct val="110000"/>
              </a:lnSpc>
              <a:spcBef>
                <a:spcPts val="578"/>
              </a:spcBef>
            </a:pP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3,000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医療費助成</a:t>
            </a:r>
            <a:r>
              <a:rPr kumimoji="1" lang="en-US" altLang="ja-JP" sz="3467" b="1" dirty="0">
                <a:latin typeface="メイリオ" panose="020B0604030504040204" pitchFamily="50" charset="-128"/>
                <a:ea typeface="メイリオ" panose="020B0604030504040204" pitchFamily="50" charset="-128"/>
              </a:rPr>
              <a:t>3,000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うち、高額療養費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3AC4FEB-7E93-4C62-90EB-705178FEE6DB}"/>
              </a:ext>
            </a:extLst>
          </p:cNvPr>
          <p:cNvSpPr/>
          <p:nvPr/>
        </p:nvSpPr>
        <p:spPr>
          <a:xfrm>
            <a:off x="894047" y="1483964"/>
            <a:ext cx="11836513" cy="1343060"/>
          </a:xfrm>
          <a:prstGeom prst="rect">
            <a:avLst/>
          </a:prstGeom>
        </p:spPr>
        <p:txBody>
          <a:bodyPr wrap="square">
            <a:spAutoFit/>
          </a:bodyPr>
          <a:lstStyle/>
          <a:p>
            <a:pPr marL="1216832" indent="-1216832"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例</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総医療費</a:t>
            </a:r>
            <a:r>
              <a:rPr kumimoji="1" lang="en-US" altLang="ja-JP" sz="3467" b="1" dirty="0">
                <a:latin typeface="メイリオ" panose="020B0604030504040204" pitchFamily="50" charset="-128"/>
                <a:ea typeface="メイリオ" panose="020B0604030504040204" pitchFamily="50" charset="-128"/>
              </a:rPr>
              <a:t>30,000</a:t>
            </a:r>
            <a:r>
              <a:rPr kumimoji="1" lang="ja-JP" altLang="en-US" sz="3467" b="1" dirty="0">
                <a:latin typeface="メイリオ" panose="020B0604030504040204" pitchFamily="50" charset="-128"/>
                <a:ea typeface="メイリオ" panose="020B0604030504040204" pitchFamily="50" charset="-128"/>
              </a:rPr>
              <a:t>円、窓口負担額</a:t>
            </a:r>
            <a:r>
              <a:rPr kumimoji="1" lang="en-US" altLang="ja-JP" sz="3467" b="1" dirty="0">
                <a:latin typeface="メイリオ" panose="020B0604030504040204" pitchFamily="50" charset="-128"/>
                <a:ea typeface="メイリオ" panose="020B0604030504040204" pitchFamily="50" charset="-128"/>
              </a:rPr>
              <a:t>3,000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a:p>
            <a:pPr marL="1216832" indent="-1216832" algn="just">
              <a:lnSpc>
                <a:spcPct val="110000"/>
              </a:lnSpc>
              <a:spcBef>
                <a:spcPts val="578"/>
              </a:spcBef>
            </a:pPr>
            <a:r>
              <a:rPr kumimoji="1" lang="ja-JP" altLang="en-US" sz="3467" b="1" dirty="0">
                <a:latin typeface="メイリオ" panose="020B0604030504040204" pitchFamily="50" charset="-128"/>
                <a:ea typeface="メイリオ" panose="020B0604030504040204" pitchFamily="50" charset="-128"/>
              </a:rPr>
              <a:t>　　　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円の場合</a:t>
            </a:r>
            <a:endParaRPr kumimoji="1" lang="en-US" altLang="ja-JP" sz="3467"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14EE1EBA-FBE8-4BB5-B58D-D5B4C39FF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531" y="5891002"/>
            <a:ext cx="2909581" cy="2333485"/>
          </a:xfrm>
          <a:prstGeom prst="rect">
            <a:avLst/>
          </a:prstGeom>
        </p:spPr>
      </p:pic>
      <p:pic>
        <p:nvPicPr>
          <p:cNvPr id="6" name="図 5">
            <a:extLst>
              <a:ext uri="{FF2B5EF4-FFF2-40B4-BE49-F238E27FC236}">
                <a16:creationId xmlns:a16="http://schemas.microsoft.com/office/drawing/2014/main" id="{2CF5A3E8-CE91-4B36-AE3A-D8F20DA94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266" y="8193639"/>
            <a:ext cx="740578" cy="677627"/>
          </a:xfrm>
          <a:prstGeom prst="rect">
            <a:avLst/>
          </a:prstGeom>
        </p:spPr>
      </p:pic>
      <p:pic>
        <p:nvPicPr>
          <p:cNvPr id="7" name="図 6">
            <a:extLst>
              <a:ext uri="{FF2B5EF4-FFF2-40B4-BE49-F238E27FC236}">
                <a16:creationId xmlns:a16="http://schemas.microsoft.com/office/drawing/2014/main" id="{17AB9C26-9332-4A1A-9468-257C7F64F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670" y="7956896"/>
            <a:ext cx="1759724" cy="1390183"/>
          </a:xfrm>
          <a:prstGeom prst="rect">
            <a:avLst/>
          </a:prstGeom>
        </p:spPr>
      </p:pic>
    </p:spTree>
    <p:extLst>
      <p:ext uri="{BB962C8B-B14F-4D97-AF65-F5344CB8AC3E}">
        <p14:creationId xmlns:p14="http://schemas.microsoft.com/office/powerpoint/2010/main" val="43652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矢印: 下 10">
            <a:extLst>
              <a:ext uri="{FF2B5EF4-FFF2-40B4-BE49-F238E27FC236}">
                <a16:creationId xmlns:a16="http://schemas.microsoft.com/office/drawing/2014/main" id="{D546D0B7-893F-46DE-B1F3-97D2B0BBC169}"/>
              </a:ext>
            </a:extLst>
          </p:cNvPr>
          <p:cNvSpPr/>
          <p:nvPr/>
        </p:nvSpPr>
        <p:spPr>
          <a:xfrm>
            <a:off x="6320355" y="4592823"/>
            <a:ext cx="1342813" cy="880533"/>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12" name="正方形/長方形 11">
            <a:extLst>
              <a:ext uri="{FF2B5EF4-FFF2-40B4-BE49-F238E27FC236}">
                <a16:creationId xmlns:a16="http://schemas.microsoft.com/office/drawing/2014/main" id="{7B9C7CE2-7C22-40CE-9771-9420C2344B5C}"/>
              </a:ext>
            </a:extLst>
          </p:cNvPr>
          <p:cNvSpPr/>
          <p:nvPr/>
        </p:nvSpPr>
        <p:spPr>
          <a:xfrm>
            <a:off x="412871" y="2841479"/>
            <a:ext cx="12382257" cy="1343060"/>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現行</a:t>
            </a:r>
            <a:r>
              <a:rPr kumimoji="1" lang="en-US" altLang="ja-JP" sz="3467" b="1" dirty="0">
                <a:latin typeface="メイリオ" panose="020B0604030504040204" pitchFamily="50" charset="-128"/>
                <a:ea typeface="メイリオ" panose="020B0604030504040204" pitchFamily="50" charset="-128"/>
              </a:rPr>
              <a:t>〉</a:t>
            </a:r>
          </a:p>
          <a:p>
            <a:pPr indent="336310" algn="just">
              <a:lnSpc>
                <a:spcPct val="110000"/>
              </a:lnSpc>
              <a:spcBef>
                <a:spcPts val="578"/>
              </a:spcBef>
            </a:pP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6,000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医療費助成</a:t>
            </a:r>
            <a:r>
              <a:rPr kumimoji="1" lang="en-US" altLang="ja-JP" sz="3467" b="1" dirty="0">
                <a:latin typeface="メイリオ" panose="020B0604030504040204" pitchFamily="50" charset="-128"/>
                <a:ea typeface="メイリオ" panose="020B0604030504040204" pitchFamily="50" charset="-128"/>
              </a:rPr>
              <a:t>6,000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うち、高額療養費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3B502879-C851-4D10-8CF9-0D8B3AF2139F}"/>
              </a:ext>
            </a:extLst>
          </p:cNvPr>
          <p:cNvSpPr/>
          <p:nvPr/>
        </p:nvSpPr>
        <p:spPr>
          <a:xfrm>
            <a:off x="440389" y="5244359"/>
            <a:ext cx="12534560" cy="4140364"/>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これから</a:t>
            </a:r>
            <a:r>
              <a:rPr kumimoji="1" lang="en-US" altLang="ja-JP" sz="3467" b="1" dirty="0">
                <a:latin typeface="メイリオ" panose="020B0604030504040204" pitchFamily="50" charset="-128"/>
                <a:ea typeface="メイリオ" panose="020B0604030504040204" pitchFamily="50" charset="-128"/>
              </a:rPr>
              <a:t>〉</a:t>
            </a:r>
          </a:p>
          <a:p>
            <a:pPr indent="357713" algn="just">
              <a:lnSpc>
                <a:spcPct val="110000"/>
              </a:lnSpc>
              <a:spcBef>
                <a:spcPts val="578"/>
              </a:spcBef>
              <a:tabLst>
                <a:tab pos="522811" algn="l"/>
              </a:tabLst>
            </a:pPr>
            <a:r>
              <a:rPr kumimoji="1" lang="ja-JP" altLang="en-US" sz="2311" b="1" dirty="0">
                <a:latin typeface="メイリオ" panose="020B0604030504040204" pitchFamily="50" charset="-128"/>
                <a:ea typeface="メイリオ" panose="020B0604030504040204" pitchFamily="50" charset="-128"/>
              </a:rPr>
              <a:t>総医療費</a:t>
            </a:r>
            <a:r>
              <a:rPr kumimoji="1" lang="en-US" altLang="ja-JP" sz="3467" b="1" dirty="0">
                <a:latin typeface="メイリオ" panose="020B0604030504040204" pitchFamily="50" charset="-128"/>
                <a:ea typeface="メイリオ" panose="020B0604030504040204" pitchFamily="50" charset="-128"/>
              </a:rPr>
              <a:t>30,000</a:t>
            </a:r>
            <a:r>
              <a:rPr kumimoji="1" lang="ja-JP" altLang="en-US" sz="3467" b="1" dirty="0">
                <a:latin typeface="メイリオ" panose="020B0604030504040204" pitchFamily="50" charset="-128"/>
                <a:ea typeface="メイリオ" panose="020B0604030504040204" pitchFamily="50" charset="-128"/>
              </a:rPr>
              <a:t>円</a:t>
            </a:r>
            <a:r>
              <a:rPr kumimoji="1" lang="en-US" altLang="ja-JP"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負担割合</a:t>
            </a:r>
            <a:r>
              <a:rPr kumimoji="1" lang="en-US" altLang="ja-JP" sz="3467" b="1" dirty="0">
                <a:latin typeface="メイリオ" panose="020B0604030504040204" pitchFamily="50" charset="-128"/>
                <a:ea typeface="メイリオ" panose="020B0604030504040204" pitchFamily="50" charset="-128"/>
              </a:rPr>
              <a:t>0.2</a:t>
            </a:r>
            <a:r>
              <a:rPr kumimoji="1" lang="ja-JP" altLang="en-US"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6,000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a:p>
            <a:pPr indent="357713" algn="just">
              <a:lnSpc>
                <a:spcPct val="110000"/>
              </a:lnSpc>
              <a:tabLst>
                <a:tab pos="522811" algn="l"/>
              </a:tabLst>
            </a:pPr>
            <a:endParaRPr kumimoji="1" lang="en-US" altLang="ja-JP" sz="1926"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3467"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1156"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2311"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1926"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r>
              <a:rPr kumimoji="1" lang="ja-JP" altLang="en-US" sz="2311" b="1" dirty="0">
                <a:latin typeface="メイリオ" panose="020B0604030504040204" pitchFamily="50" charset="-128"/>
                <a:ea typeface="メイリオ" panose="020B0604030504040204" pitchFamily="50" charset="-128"/>
              </a:rPr>
              <a:t>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r>
              <a:rPr kumimoji="1" lang="en-US" altLang="ja-JP"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医療費助成</a:t>
            </a:r>
            <a:r>
              <a:rPr kumimoji="1" lang="en-US" altLang="ja-JP" sz="3467" b="1" dirty="0">
                <a:latin typeface="メイリオ" panose="020B0604030504040204" pitchFamily="50" charset="-128"/>
                <a:ea typeface="メイリオ" panose="020B0604030504040204" pitchFamily="50" charset="-128"/>
              </a:rPr>
              <a:t>2,850</a:t>
            </a:r>
            <a:r>
              <a:rPr kumimoji="1" lang="ja-JP" altLang="en-US" sz="3467" b="1" dirty="0">
                <a:latin typeface="メイリオ" panose="020B0604030504040204" pitchFamily="50" charset="-128"/>
                <a:ea typeface="メイリオ" panose="020B0604030504040204" pitchFamily="50" charset="-128"/>
              </a:rPr>
              <a:t>円</a:t>
            </a:r>
            <a:r>
              <a:rPr kumimoji="1" lang="en-US" altLang="ja-JP"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支給助成額</a:t>
            </a:r>
            <a:r>
              <a:rPr kumimoji="1" lang="en-US" altLang="ja-JP" sz="3467" b="1" dirty="0">
                <a:latin typeface="メイリオ" panose="020B0604030504040204" pitchFamily="50" charset="-128"/>
                <a:ea typeface="メイリオ" panose="020B0604030504040204" pitchFamily="50" charset="-128"/>
              </a:rPr>
              <a:t>3,150</a:t>
            </a:r>
            <a:r>
              <a:rPr kumimoji="1" lang="ja-JP" altLang="en-US" sz="3467" b="1" dirty="0">
                <a:latin typeface="メイリオ" panose="020B0604030504040204" pitchFamily="50" charset="-128"/>
                <a:ea typeface="メイリオ" panose="020B0604030504040204" pitchFamily="50" charset="-128"/>
              </a:rPr>
              <a:t>円を支給</a:t>
            </a:r>
            <a:endParaRPr kumimoji="1" lang="en-US" altLang="ja-JP" sz="3467"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4D5505CA-98D1-4A7C-BA91-AC6CAE348F51}"/>
              </a:ext>
            </a:extLst>
          </p:cNvPr>
          <p:cNvSpPr/>
          <p:nvPr/>
        </p:nvSpPr>
        <p:spPr>
          <a:xfrm>
            <a:off x="582074" y="1510496"/>
            <a:ext cx="11836513" cy="1343060"/>
          </a:xfrm>
          <a:prstGeom prst="rect">
            <a:avLst/>
          </a:prstGeom>
        </p:spPr>
        <p:txBody>
          <a:bodyPr wrap="square">
            <a:spAutoFit/>
          </a:bodyPr>
          <a:lstStyle/>
          <a:p>
            <a:pPr marL="1216832" indent="-1216832"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例</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総医療費</a:t>
            </a:r>
            <a:r>
              <a:rPr kumimoji="1" lang="en-US" altLang="ja-JP" sz="3467" b="1" dirty="0">
                <a:latin typeface="メイリオ" panose="020B0604030504040204" pitchFamily="50" charset="-128"/>
                <a:ea typeface="メイリオ" panose="020B0604030504040204" pitchFamily="50" charset="-128"/>
              </a:rPr>
              <a:t>30,000</a:t>
            </a:r>
            <a:r>
              <a:rPr kumimoji="1" lang="ja-JP" altLang="en-US" sz="3467" b="1" dirty="0">
                <a:latin typeface="メイリオ" panose="020B0604030504040204" pitchFamily="50" charset="-128"/>
                <a:ea typeface="メイリオ" panose="020B0604030504040204" pitchFamily="50" charset="-128"/>
              </a:rPr>
              <a:t>円、窓口負担額</a:t>
            </a:r>
            <a:r>
              <a:rPr kumimoji="1" lang="en-US" altLang="ja-JP" sz="3467" b="1" dirty="0">
                <a:latin typeface="メイリオ" panose="020B0604030504040204" pitchFamily="50" charset="-128"/>
                <a:ea typeface="メイリオ" panose="020B0604030504040204" pitchFamily="50" charset="-128"/>
              </a:rPr>
              <a:t>6,000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a:p>
            <a:pPr marL="1216832" indent="-1216832" algn="just">
              <a:lnSpc>
                <a:spcPct val="110000"/>
              </a:lnSpc>
              <a:spcBef>
                <a:spcPts val="578"/>
              </a:spcBef>
            </a:pPr>
            <a:r>
              <a:rPr kumimoji="1" lang="ja-JP" altLang="en-US" sz="3467" b="1" dirty="0">
                <a:latin typeface="メイリオ" panose="020B0604030504040204" pitchFamily="50" charset="-128"/>
                <a:ea typeface="メイリオ" panose="020B0604030504040204" pitchFamily="50" charset="-128"/>
              </a:rPr>
              <a:t>　　　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円の場合</a:t>
            </a:r>
            <a:endParaRPr kumimoji="1" lang="en-US" altLang="ja-JP" sz="3467"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A3B70C5-9615-4B02-9578-2349EC97E863}"/>
              </a:ext>
            </a:extLst>
          </p:cNvPr>
          <p:cNvSpPr/>
          <p:nvPr/>
        </p:nvSpPr>
        <p:spPr>
          <a:xfrm>
            <a:off x="4398821" y="7724460"/>
            <a:ext cx="2762295" cy="679225"/>
          </a:xfrm>
          <a:prstGeom prst="rect">
            <a:avLst/>
          </a:prstGeom>
        </p:spPr>
        <p:txBody>
          <a:bodyPr wrap="none">
            <a:spAutoFit/>
          </a:bodyPr>
          <a:lstStyle/>
          <a:p>
            <a:pPr algn="ctr">
              <a:lnSpc>
                <a:spcPct val="110000"/>
              </a:lnSpc>
              <a:spcBef>
                <a:spcPts val="578"/>
              </a:spcBef>
              <a:tabLst>
                <a:tab pos="522811" algn="l"/>
              </a:tabLst>
            </a:pPr>
            <a:r>
              <a:rPr kumimoji="1" lang="en-US" altLang="ja-JP" sz="3467" b="1" dirty="0">
                <a:latin typeface="メイリオ" panose="020B0604030504040204" pitchFamily="50" charset="-128"/>
                <a:ea typeface="メイリオ" panose="020B0604030504040204" pitchFamily="50" charset="-128"/>
              </a:rPr>
              <a:t>2</a:t>
            </a:r>
            <a:r>
              <a:rPr kumimoji="1" lang="en-US" altLang="ja-JP" sz="2311"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負担割合</a:t>
            </a:r>
            <a:r>
              <a:rPr kumimoji="1" lang="en-US" altLang="ja-JP" sz="2311" b="1" dirty="0">
                <a:latin typeface="メイリオ" panose="020B0604030504040204" pitchFamily="50" charset="-128"/>
                <a:ea typeface="メイリオ" panose="020B0604030504040204" pitchFamily="50" charset="-128"/>
              </a:rPr>
              <a:t>2</a:t>
            </a:r>
            <a:r>
              <a:rPr kumimoji="1" lang="ja-JP" altLang="en-US" sz="2311" b="1" dirty="0">
                <a:latin typeface="メイリオ" panose="020B0604030504040204" pitchFamily="50" charset="-128"/>
                <a:ea typeface="メイリオ" panose="020B0604030504040204" pitchFamily="50" charset="-128"/>
              </a:rPr>
              <a:t>割</a:t>
            </a:r>
            <a:r>
              <a:rPr kumimoji="1" lang="en-US" altLang="ja-JP" sz="2311" b="1" dirty="0">
                <a:latin typeface="メイリオ" panose="020B0604030504040204" pitchFamily="50" charset="-128"/>
                <a:ea typeface="メイリオ" panose="020B0604030504040204" pitchFamily="50" charset="-128"/>
              </a:rPr>
              <a:t>】</a:t>
            </a:r>
          </a:p>
        </p:txBody>
      </p:sp>
      <p:cxnSp>
        <p:nvCxnSpPr>
          <p:cNvPr id="6" name="直線コネクタ 5">
            <a:extLst>
              <a:ext uri="{FF2B5EF4-FFF2-40B4-BE49-F238E27FC236}">
                <a16:creationId xmlns:a16="http://schemas.microsoft.com/office/drawing/2014/main" id="{0CF4988E-25C0-4F3F-A143-B934802C0316}"/>
              </a:ext>
            </a:extLst>
          </p:cNvPr>
          <p:cNvCxnSpPr/>
          <p:nvPr/>
        </p:nvCxnSpPr>
        <p:spPr>
          <a:xfrm>
            <a:off x="951534" y="7627266"/>
            <a:ext cx="7179644" cy="0"/>
          </a:xfrm>
          <a:prstGeom prst="line">
            <a:avLst/>
          </a:prstGeom>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F6480E11-F2F6-4765-BF04-EE086696FF11}"/>
              </a:ext>
            </a:extLst>
          </p:cNvPr>
          <p:cNvSpPr/>
          <p:nvPr/>
        </p:nvSpPr>
        <p:spPr>
          <a:xfrm>
            <a:off x="854706" y="7004022"/>
            <a:ext cx="7751445" cy="679225"/>
          </a:xfrm>
          <a:prstGeom prst="rect">
            <a:avLst/>
          </a:prstGeom>
        </p:spPr>
        <p:txBody>
          <a:bodyPr wrap="square">
            <a:spAutoFit/>
          </a:bodyPr>
          <a:lstStyle/>
          <a:p>
            <a:pPr indent="357713" algn="just">
              <a:lnSpc>
                <a:spcPct val="110000"/>
              </a:lnSpc>
              <a:spcBef>
                <a:spcPts val="578"/>
              </a:spcBef>
              <a:tabLst>
                <a:tab pos="522811" algn="l"/>
              </a:tabLst>
            </a:pP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6,000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8CE3D91B-B9FE-467C-BBBA-CC5CE30EE0A8}"/>
              </a:ext>
            </a:extLst>
          </p:cNvPr>
          <p:cNvSpPr/>
          <p:nvPr/>
        </p:nvSpPr>
        <p:spPr>
          <a:xfrm>
            <a:off x="8039272" y="7271613"/>
            <a:ext cx="4057521" cy="625877"/>
          </a:xfrm>
          <a:prstGeom prst="rect">
            <a:avLst/>
          </a:prstGeom>
        </p:spPr>
        <p:txBody>
          <a:bodyPr wrap="none">
            <a:spAutoFit/>
          </a:bodyPr>
          <a:lstStyle/>
          <a:p>
            <a:r>
              <a:rPr kumimoji="1" lang="ja-JP" altLang="en-US"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医療費助成</a:t>
            </a:r>
            <a:r>
              <a:rPr kumimoji="1" lang="ja-JP" altLang="en-US" sz="3467" b="1" dirty="0">
                <a:latin typeface="メイリオ" panose="020B0604030504040204" pitchFamily="50" charset="-128"/>
                <a:ea typeface="メイリオ" panose="020B0604030504040204" pitchFamily="50" charset="-128"/>
              </a:rPr>
              <a:t>２</a:t>
            </a:r>
            <a:r>
              <a:rPr kumimoji="1" lang="en-US" altLang="ja-JP" sz="3467" b="1" dirty="0">
                <a:latin typeface="メイリオ" panose="020B0604030504040204" pitchFamily="50" charset="-128"/>
                <a:ea typeface="メイリオ" panose="020B0604030504040204" pitchFamily="50" charset="-128"/>
              </a:rPr>
              <a:t>,850</a:t>
            </a:r>
            <a:r>
              <a:rPr kumimoji="1" lang="ja-JP" altLang="en-US" sz="3467" b="1" dirty="0">
                <a:latin typeface="メイリオ" panose="020B0604030504040204" pitchFamily="50" charset="-128"/>
                <a:ea typeface="メイリオ" panose="020B0604030504040204" pitchFamily="50" charset="-128"/>
              </a:rPr>
              <a:t>円</a:t>
            </a:r>
            <a:endParaRPr lang="ja-JP" altLang="en-US" sz="3467" dirty="0"/>
          </a:p>
        </p:txBody>
      </p:sp>
      <p:sp>
        <p:nvSpPr>
          <p:cNvPr id="17" name="正方形/長方形 16">
            <a:extLst>
              <a:ext uri="{FF2B5EF4-FFF2-40B4-BE49-F238E27FC236}">
                <a16:creationId xmlns:a16="http://schemas.microsoft.com/office/drawing/2014/main" id="{6A5A4926-AEBD-4337-AFBE-0BEC647E158D}"/>
              </a:ext>
            </a:extLst>
          </p:cNvPr>
          <p:cNvSpPr/>
          <p:nvPr/>
        </p:nvSpPr>
        <p:spPr>
          <a:xfrm>
            <a:off x="582075" y="651053"/>
            <a:ext cx="4926349" cy="774058"/>
          </a:xfrm>
          <a:prstGeom prst="rect">
            <a:avLst/>
          </a:prstGeom>
        </p:spPr>
        <p:txBody>
          <a:bodyPr wrap="none">
            <a:spAutoFit/>
          </a:bodyPr>
          <a:lstStyle/>
          <a:p>
            <a:r>
              <a:rPr kumimoji="1" lang="en-US" altLang="ja-JP" sz="4430" b="1" dirty="0">
                <a:latin typeface="メイリオ" panose="020B0604030504040204" pitchFamily="50" charset="-128"/>
                <a:ea typeface="メイリオ" panose="020B0604030504040204" pitchFamily="50" charset="-128"/>
              </a:rPr>
              <a:t>2</a:t>
            </a:r>
            <a:r>
              <a:rPr kumimoji="1" lang="ja-JP" altLang="en-US" sz="4430" b="1" dirty="0">
                <a:latin typeface="メイリオ" panose="020B0604030504040204" pitchFamily="50" charset="-128"/>
                <a:ea typeface="メイリオ" panose="020B0604030504040204" pitchFamily="50" charset="-128"/>
              </a:rPr>
              <a:t>．</a:t>
            </a:r>
            <a:r>
              <a:rPr kumimoji="1" lang="en-US" altLang="ja-JP" sz="4430" b="1" dirty="0">
                <a:latin typeface="メイリオ" panose="020B0604030504040204" pitchFamily="50" charset="-128"/>
                <a:ea typeface="メイリオ" panose="020B0604030504040204" pitchFamily="50" charset="-128"/>
              </a:rPr>
              <a:t>2</a:t>
            </a:r>
            <a:r>
              <a:rPr kumimoji="1" lang="ja-JP" altLang="en-US" sz="4430" b="1" dirty="0">
                <a:latin typeface="メイリオ" panose="020B0604030504040204" pitchFamily="50" charset="-128"/>
                <a:ea typeface="メイリオ" panose="020B0604030504040204" pitchFamily="50" charset="-128"/>
              </a:rPr>
              <a:t>割負担の場合</a:t>
            </a:r>
            <a:endParaRPr lang="ja-JP" altLang="en-US" sz="4430" dirty="0"/>
          </a:p>
        </p:txBody>
      </p:sp>
    </p:spTree>
    <p:extLst>
      <p:ext uri="{BB962C8B-B14F-4D97-AF65-F5344CB8AC3E}">
        <p14:creationId xmlns:p14="http://schemas.microsoft.com/office/powerpoint/2010/main" val="347554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72C34871-1E04-4D72-B2B8-77B9DF6C0737}"/>
              </a:ext>
            </a:extLst>
          </p:cNvPr>
          <p:cNvSpPr/>
          <p:nvPr/>
        </p:nvSpPr>
        <p:spPr>
          <a:xfrm>
            <a:off x="6413607" y="4161059"/>
            <a:ext cx="1342813" cy="880533"/>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3" name="正方形/長方形 2">
            <a:extLst>
              <a:ext uri="{FF2B5EF4-FFF2-40B4-BE49-F238E27FC236}">
                <a16:creationId xmlns:a16="http://schemas.microsoft.com/office/drawing/2014/main" id="{3FD61AB4-E78D-4776-9585-5AA19EC30BAA}"/>
              </a:ext>
            </a:extLst>
          </p:cNvPr>
          <p:cNvSpPr/>
          <p:nvPr/>
        </p:nvSpPr>
        <p:spPr>
          <a:xfrm>
            <a:off x="477298" y="2562260"/>
            <a:ext cx="12267355" cy="1343060"/>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現行</a:t>
            </a:r>
            <a:r>
              <a:rPr kumimoji="1" lang="en-US" altLang="ja-JP" sz="3467" b="1" dirty="0">
                <a:latin typeface="メイリオ" panose="020B0604030504040204" pitchFamily="50" charset="-128"/>
                <a:ea typeface="メイリオ" panose="020B0604030504040204" pitchFamily="50" charset="-128"/>
              </a:rPr>
              <a:t>〉</a:t>
            </a:r>
          </a:p>
          <a:p>
            <a:pPr indent="336310" algn="just">
              <a:lnSpc>
                <a:spcPct val="110000"/>
              </a:lnSpc>
              <a:spcBef>
                <a:spcPts val="578"/>
              </a:spcBef>
            </a:pP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9,000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医療費助成</a:t>
            </a:r>
            <a:r>
              <a:rPr kumimoji="1" lang="en-US" altLang="ja-JP" sz="3467" b="1" dirty="0">
                <a:latin typeface="メイリオ" panose="020B0604030504040204" pitchFamily="50" charset="-128"/>
                <a:ea typeface="メイリオ" panose="020B0604030504040204" pitchFamily="50" charset="-128"/>
              </a:rPr>
              <a:t>9,000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うち、高額療養費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C84DFB-3416-41D0-AF6D-4B1D0CA49D0E}"/>
              </a:ext>
            </a:extLst>
          </p:cNvPr>
          <p:cNvSpPr/>
          <p:nvPr/>
        </p:nvSpPr>
        <p:spPr>
          <a:xfrm>
            <a:off x="477298" y="4851620"/>
            <a:ext cx="12267355" cy="4140364"/>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これから</a:t>
            </a:r>
            <a:r>
              <a:rPr kumimoji="1" lang="en-US" altLang="ja-JP" sz="3467" b="1" dirty="0">
                <a:latin typeface="メイリオ" panose="020B0604030504040204" pitchFamily="50" charset="-128"/>
                <a:ea typeface="メイリオ" panose="020B0604030504040204" pitchFamily="50" charset="-128"/>
              </a:rPr>
              <a:t>〉</a:t>
            </a:r>
          </a:p>
          <a:p>
            <a:pPr indent="357713" algn="just">
              <a:lnSpc>
                <a:spcPct val="110000"/>
              </a:lnSpc>
              <a:spcBef>
                <a:spcPts val="578"/>
              </a:spcBef>
              <a:tabLst>
                <a:tab pos="522811" algn="l"/>
              </a:tabLst>
            </a:pPr>
            <a:r>
              <a:rPr kumimoji="1" lang="ja-JP" altLang="en-US" sz="2311" b="1" dirty="0">
                <a:latin typeface="メイリオ" panose="020B0604030504040204" pitchFamily="50" charset="-128"/>
                <a:ea typeface="メイリオ" panose="020B0604030504040204" pitchFamily="50" charset="-128"/>
              </a:rPr>
              <a:t>総医療費</a:t>
            </a:r>
            <a:r>
              <a:rPr kumimoji="1" lang="en-US" altLang="ja-JP" sz="3467" b="1" dirty="0">
                <a:latin typeface="メイリオ" panose="020B0604030504040204" pitchFamily="50" charset="-128"/>
                <a:ea typeface="メイリオ" panose="020B0604030504040204" pitchFamily="50" charset="-128"/>
              </a:rPr>
              <a:t>30,000</a:t>
            </a:r>
            <a:r>
              <a:rPr kumimoji="1" lang="ja-JP" altLang="en-US" sz="3467" b="1" dirty="0">
                <a:latin typeface="メイリオ" panose="020B0604030504040204" pitchFamily="50" charset="-128"/>
                <a:ea typeface="メイリオ" panose="020B0604030504040204" pitchFamily="50" charset="-128"/>
              </a:rPr>
              <a:t>円</a:t>
            </a:r>
            <a:r>
              <a:rPr kumimoji="1" lang="en-US" altLang="ja-JP"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負担割合</a:t>
            </a:r>
            <a:r>
              <a:rPr kumimoji="1" lang="en-US" altLang="ja-JP" sz="3467" b="1" dirty="0">
                <a:latin typeface="メイリオ" panose="020B0604030504040204" pitchFamily="50" charset="-128"/>
                <a:ea typeface="メイリオ" panose="020B0604030504040204" pitchFamily="50" charset="-128"/>
              </a:rPr>
              <a:t>0.3</a:t>
            </a:r>
            <a:r>
              <a:rPr kumimoji="1" lang="ja-JP" altLang="en-US"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9,000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a:p>
            <a:pPr indent="357713" algn="just">
              <a:lnSpc>
                <a:spcPct val="110000"/>
              </a:lnSpc>
              <a:tabLst>
                <a:tab pos="522811" algn="l"/>
              </a:tabLst>
            </a:pPr>
            <a:endParaRPr kumimoji="1" lang="en-US" altLang="ja-JP" sz="1926"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3467"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1156"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2311"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endParaRPr kumimoji="1" lang="en-US" altLang="ja-JP" sz="1926" b="1" dirty="0">
              <a:latin typeface="メイリオ" panose="020B0604030504040204" pitchFamily="50" charset="-128"/>
              <a:ea typeface="メイリオ" panose="020B0604030504040204" pitchFamily="50" charset="-128"/>
            </a:endParaRPr>
          </a:p>
          <a:p>
            <a:pPr indent="357713" algn="just">
              <a:lnSpc>
                <a:spcPct val="110000"/>
              </a:lnSpc>
              <a:spcBef>
                <a:spcPts val="578"/>
              </a:spcBef>
              <a:tabLst>
                <a:tab pos="522811" algn="l"/>
              </a:tabLst>
            </a:pPr>
            <a:r>
              <a:rPr kumimoji="1" lang="ja-JP" altLang="en-US" sz="2311" b="1" dirty="0">
                <a:latin typeface="メイリオ" panose="020B0604030504040204" pitchFamily="50" charset="-128"/>
                <a:ea typeface="メイリオ" panose="020B0604030504040204" pitchFamily="50" charset="-128"/>
              </a:rPr>
              <a:t>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r>
              <a:rPr kumimoji="1" lang="en-US" altLang="ja-JP"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医療費助成</a:t>
            </a:r>
            <a:r>
              <a:rPr kumimoji="1" lang="en-US" altLang="ja-JP" sz="3467" b="1" dirty="0">
                <a:latin typeface="メイリオ" panose="020B0604030504040204" pitchFamily="50" charset="-128"/>
                <a:ea typeface="メイリオ" panose="020B0604030504040204" pitchFamily="50" charset="-128"/>
              </a:rPr>
              <a:t>2,900</a:t>
            </a:r>
            <a:r>
              <a:rPr kumimoji="1" lang="ja-JP" altLang="en-US" sz="3467" b="1" dirty="0">
                <a:latin typeface="メイリオ" panose="020B0604030504040204" pitchFamily="50" charset="-128"/>
                <a:ea typeface="メイリオ" panose="020B0604030504040204" pitchFamily="50" charset="-128"/>
              </a:rPr>
              <a:t>円</a:t>
            </a:r>
            <a:r>
              <a:rPr kumimoji="1" lang="en-US" altLang="ja-JP"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支給助成額</a:t>
            </a:r>
            <a:r>
              <a:rPr kumimoji="1" lang="en-US" altLang="ja-JP" sz="3467" b="1" dirty="0">
                <a:latin typeface="メイリオ" panose="020B0604030504040204" pitchFamily="50" charset="-128"/>
                <a:ea typeface="メイリオ" panose="020B0604030504040204" pitchFamily="50" charset="-128"/>
              </a:rPr>
              <a:t>3,200</a:t>
            </a:r>
            <a:r>
              <a:rPr kumimoji="1" lang="ja-JP" altLang="en-US" sz="3467" b="1" dirty="0">
                <a:latin typeface="メイリオ" panose="020B0604030504040204" pitchFamily="50" charset="-128"/>
                <a:ea typeface="メイリオ" panose="020B0604030504040204" pitchFamily="50" charset="-128"/>
              </a:rPr>
              <a:t>円を支給</a:t>
            </a:r>
            <a:endParaRPr kumimoji="1" lang="en-US" altLang="ja-JP" sz="3467"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28160E8-AAE1-4DE7-99F5-F4527A77C2E4}"/>
              </a:ext>
            </a:extLst>
          </p:cNvPr>
          <p:cNvSpPr/>
          <p:nvPr/>
        </p:nvSpPr>
        <p:spPr>
          <a:xfrm>
            <a:off x="662024" y="1300589"/>
            <a:ext cx="11836513" cy="1343060"/>
          </a:xfrm>
          <a:prstGeom prst="rect">
            <a:avLst/>
          </a:prstGeom>
        </p:spPr>
        <p:txBody>
          <a:bodyPr wrap="square">
            <a:spAutoFit/>
          </a:bodyPr>
          <a:lstStyle/>
          <a:p>
            <a:pPr marL="1216832" indent="-1216832"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例</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総医療費</a:t>
            </a:r>
            <a:r>
              <a:rPr kumimoji="1" lang="en-US" altLang="ja-JP" sz="3467" b="1" dirty="0">
                <a:latin typeface="メイリオ" panose="020B0604030504040204" pitchFamily="50" charset="-128"/>
                <a:ea typeface="メイリオ" panose="020B0604030504040204" pitchFamily="50" charset="-128"/>
              </a:rPr>
              <a:t>30,000</a:t>
            </a:r>
            <a:r>
              <a:rPr kumimoji="1" lang="ja-JP" altLang="en-US" sz="3467" b="1" dirty="0">
                <a:latin typeface="メイリオ" panose="020B0604030504040204" pitchFamily="50" charset="-128"/>
                <a:ea typeface="メイリオ" panose="020B0604030504040204" pitchFamily="50" charset="-128"/>
              </a:rPr>
              <a:t>円、窓口負担額</a:t>
            </a:r>
            <a:r>
              <a:rPr kumimoji="1" lang="en-US" altLang="ja-JP" sz="3467" b="1" dirty="0">
                <a:latin typeface="メイリオ" panose="020B0604030504040204" pitchFamily="50" charset="-128"/>
                <a:ea typeface="メイリオ" panose="020B0604030504040204" pitchFamily="50" charset="-128"/>
              </a:rPr>
              <a:t>9,000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a:p>
            <a:pPr marL="1216832" indent="-1216832" algn="just">
              <a:lnSpc>
                <a:spcPct val="110000"/>
              </a:lnSpc>
              <a:spcBef>
                <a:spcPts val="578"/>
              </a:spcBef>
            </a:pPr>
            <a:r>
              <a:rPr kumimoji="1" lang="ja-JP" altLang="en-US" sz="3467" b="1" dirty="0">
                <a:latin typeface="メイリオ" panose="020B0604030504040204" pitchFamily="50" charset="-128"/>
                <a:ea typeface="メイリオ" panose="020B0604030504040204" pitchFamily="50" charset="-128"/>
              </a:rPr>
              <a:t>　　　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円の場合</a:t>
            </a:r>
            <a:endParaRPr kumimoji="1" lang="en-US" altLang="ja-JP" sz="3467"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B0711944-8ACD-4537-8B8E-3C9ED542B456}"/>
              </a:ext>
            </a:extLst>
          </p:cNvPr>
          <p:cNvSpPr/>
          <p:nvPr/>
        </p:nvSpPr>
        <p:spPr>
          <a:xfrm>
            <a:off x="4402839" y="7216969"/>
            <a:ext cx="2762295" cy="679225"/>
          </a:xfrm>
          <a:prstGeom prst="rect">
            <a:avLst/>
          </a:prstGeom>
        </p:spPr>
        <p:txBody>
          <a:bodyPr wrap="none">
            <a:spAutoFit/>
          </a:bodyPr>
          <a:lstStyle/>
          <a:p>
            <a:pPr algn="ctr">
              <a:lnSpc>
                <a:spcPct val="110000"/>
              </a:lnSpc>
              <a:spcBef>
                <a:spcPts val="578"/>
              </a:spcBef>
              <a:tabLst>
                <a:tab pos="522811" algn="l"/>
              </a:tabLst>
            </a:pPr>
            <a:r>
              <a:rPr kumimoji="1" lang="en-US" altLang="ja-JP" sz="3467" b="1" dirty="0">
                <a:latin typeface="メイリオ" panose="020B0604030504040204" pitchFamily="50" charset="-128"/>
                <a:ea typeface="メイリオ" panose="020B0604030504040204" pitchFamily="50" charset="-128"/>
              </a:rPr>
              <a:t>3</a:t>
            </a:r>
            <a:r>
              <a:rPr kumimoji="1" lang="en-US" altLang="ja-JP" sz="2311"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負担割合</a:t>
            </a:r>
            <a:r>
              <a:rPr kumimoji="1" lang="en-US" altLang="ja-JP" sz="2311" b="1" dirty="0">
                <a:latin typeface="メイリオ" panose="020B0604030504040204" pitchFamily="50" charset="-128"/>
                <a:ea typeface="メイリオ" panose="020B0604030504040204" pitchFamily="50" charset="-128"/>
              </a:rPr>
              <a:t>3</a:t>
            </a:r>
            <a:r>
              <a:rPr kumimoji="1" lang="ja-JP" altLang="en-US" sz="2311" b="1" dirty="0">
                <a:latin typeface="メイリオ" panose="020B0604030504040204" pitchFamily="50" charset="-128"/>
                <a:ea typeface="メイリオ" panose="020B0604030504040204" pitchFamily="50" charset="-128"/>
              </a:rPr>
              <a:t>割</a:t>
            </a:r>
            <a:r>
              <a:rPr kumimoji="1" lang="en-US" altLang="ja-JP" sz="2311" b="1" dirty="0">
                <a:latin typeface="メイリオ" panose="020B0604030504040204" pitchFamily="50" charset="-128"/>
                <a:ea typeface="メイリオ" panose="020B0604030504040204" pitchFamily="50" charset="-128"/>
              </a:rPr>
              <a:t>】</a:t>
            </a:r>
          </a:p>
        </p:txBody>
      </p:sp>
      <p:cxnSp>
        <p:nvCxnSpPr>
          <p:cNvPr id="7" name="直線コネクタ 6">
            <a:extLst>
              <a:ext uri="{FF2B5EF4-FFF2-40B4-BE49-F238E27FC236}">
                <a16:creationId xmlns:a16="http://schemas.microsoft.com/office/drawing/2014/main" id="{2E9268D7-49C9-453D-A27D-1BBAD63DCD95}"/>
              </a:ext>
            </a:extLst>
          </p:cNvPr>
          <p:cNvCxnSpPr/>
          <p:nvPr/>
        </p:nvCxnSpPr>
        <p:spPr>
          <a:xfrm>
            <a:off x="1028365" y="7144948"/>
            <a:ext cx="7179644" cy="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3F433F0-DADF-4B23-AEAB-92F6A16F8BEF}"/>
              </a:ext>
            </a:extLst>
          </p:cNvPr>
          <p:cNvSpPr/>
          <p:nvPr/>
        </p:nvSpPr>
        <p:spPr>
          <a:xfrm>
            <a:off x="931537" y="6521705"/>
            <a:ext cx="7751445" cy="679225"/>
          </a:xfrm>
          <a:prstGeom prst="rect">
            <a:avLst/>
          </a:prstGeom>
        </p:spPr>
        <p:txBody>
          <a:bodyPr wrap="square">
            <a:spAutoFit/>
          </a:bodyPr>
          <a:lstStyle/>
          <a:p>
            <a:pPr indent="357713" algn="just">
              <a:lnSpc>
                <a:spcPct val="110000"/>
              </a:lnSpc>
              <a:spcBef>
                <a:spcPts val="578"/>
              </a:spcBef>
              <a:tabLst>
                <a:tab pos="522811" algn="l"/>
              </a:tabLst>
            </a:pPr>
            <a:r>
              <a:rPr kumimoji="1" lang="ja-JP" altLang="en-US" sz="2311"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9,000</a:t>
            </a:r>
            <a:r>
              <a:rPr kumimoji="1" lang="ja-JP" altLang="en-US" sz="3467" b="1" dirty="0">
                <a:latin typeface="メイリオ" panose="020B0604030504040204" pitchFamily="50" charset="-128"/>
                <a:ea typeface="メイリオ" panose="020B0604030504040204" pitchFamily="50" charset="-128"/>
              </a:rPr>
              <a:t>円－</a:t>
            </a:r>
            <a:r>
              <a:rPr kumimoji="1" lang="ja-JP" altLang="en-US" sz="2311" b="1" dirty="0">
                <a:latin typeface="メイリオ" panose="020B0604030504040204" pitchFamily="50" charset="-128"/>
                <a:ea typeface="メイリオ" panose="020B0604030504040204" pitchFamily="50" charset="-128"/>
              </a:rPr>
              <a:t>高額療養費</a:t>
            </a:r>
            <a:r>
              <a:rPr kumimoji="1" lang="en-US" altLang="ja-JP" sz="3467" b="1" dirty="0">
                <a:latin typeface="メイリオ" panose="020B0604030504040204" pitchFamily="50" charset="-128"/>
                <a:ea typeface="メイリオ" panose="020B0604030504040204" pitchFamily="50" charset="-128"/>
              </a:rPr>
              <a:t>300</a:t>
            </a:r>
            <a:r>
              <a:rPr kumimoji="1" lang="ja-JP" altLang="en-US" sz="3467" b="1" dirty="0">
                <a:latin typeface="メイリオ" panose="020B0604030504040204" pitchFamily="50" charset="-128"/>
                <a:ea typeface="メイリオ" panose="020B0604030504040204" pitchFamily="50" charset="-128"/>
              </a:rPr>
              <a:t>円</a:t>
            </a:r>
            <a:endParaRPr kumimoji="1" lang="en-US" altLang="ja-JP" sz="3467" b="1"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5CBA4C2D-8C77-45EC-9CD1-3886D4812BED}"/>
              </a:ext>
            </a:extLst>
          </p:cNvPr>
          <p:cNvSpPr/>
          <p:nvPr/>
        </p:nvSpPr>
        <p:spPr>
          <a:xfrm>
            <a:off x="8116103" y="6789296"/>
            <a:ext cx="4057521" cy="625877"/>
          </a:xfrm>
          <a:prstGeom prst="rect">
            <a:avLst/>
          </a:prstGeom>
        </p:spPr>
        <p:txBody>
          <a:bodyPr wrap="none">
            <a:spAutoFit/>
          </a:bodyPr>
          <a:lstStyle/>
          <a:p>
            <a:r>
              <a:rPr kumimoji="1" lang="ja-JP" altLang="en-US" sz="3467" b="1" dirty="0">
                <a:latin typeface="メイリオ" panose="020B0604030504040204" pitchFamily="50" charset="-128"/>
                <a:ea typeface="メイリオ" panose="020B0604030504040204" pitchFamily="50" charset="-128"/>
              </a:rPr>
              <a:t>＝</a:t>
            </a:r>
            <a:r>
              <a:rPr kumimoji="1" lang="ja-JP" altLang="en-US" sz="2311" b="1" dirty="0">
                <a:latin typeface="メイリオ" panose="020B0604030504040204" pitchFamily="50" charset="-128"/>
                <a:ea typeface="メイリオ" panose="020B0604030504040204" pitchFamily="50" charset="-128"/>
              </a:rPr>
              <a:t>医療費助成</a:t>
            </a:r>
            <a:r>
              <a:rPr kumimoji="1" lang="ja-JP" altLang="en-US" sz="3467" b="1" dirty="0">
                <a:latin typeface="メイリオ" panose="020B0604030504040204" pitchFamily="50" charset="-128"/>
                <a:ea typeface="メイリオ" panose="020B0604030504040204" pitchFamily="50" charset="-128"/>
              </a:rPr>
              <a:t>２</a:t>
            </a:r>
            <a:r>
              <a:rPr kumimoji="1" lang="en-US" altLang="ja-JP" sz="3467" b="1" dirty="0">
                <a:latin typeface="メイリオ" panose="020B0604030504040204" pitchFamily="50" charset="-128"/>
                <a:ea typeface="メイリオ" panose="020B0604030504040204" pitchFamily="50" charset="-128"/>
              </a:rPr>
              <a:t>,900</a:t>
            </a:r>
            <a:r>
              <a:rPr kumimoji="1" lang="ja-JP" altLang="en-US" sz="3467" b="1" dirty="0">
                <a:latin typeface="メイリオ" panose="020B0604030504040204" pitchFamily="50" charset="-128"/>
                <a:ea typeface="メイリオ" panose="020B0604030504040204" pitchFamily="50" charset="-128"/>
              </a:rPr>
              <a:t>円</a:t>
            </a:r>
            <a:endParaRPr lang="ja-JP" altLang="en-US" sz="3467" dirty="0"/>
          </a:p>
        </p:txBody>
      </p:sp>
      <p:sp>
        <p:nvSpPr>
          <p:cNvPr id="10" name="正方形/長方形 9">
            <a:extLst>
              <a:ext uri="{FF2B5EF4-FFF2-40B4-BE49-F238E27FC236}">
                <a16:creationId xmlns:a16="http://schemas.microsoft.com/office/drawing/2014/main" id="{14E09A6F-A93F-470F-A75A-355D71C2947E}"/>
              </a:ext>
            </a:extLst>
          </p:cNvPr>
          <p:cNvSpPr/>
          <p:nvPr/>
        </p:nvSpPr>
        <p:spPr>
          <a:xfrm>
            <a:off x="662025" y="369157"/>
            <a:ext cx="4926349" cy="774058"/>
          </a:xfrm>
          <a:prstGeom prst="rect">
            <a:avLst/>
          </a:prstGeom>
        </p:spPr>
        <p:txBody>
          <a:bodyPr wrap="none">
            <a:spAutoFit/>
          </a:bodyPr>
          <a:lstStyle/>
          <a:p>
            <a:r>
              <a:rPr kumimoji="1" lang="en-US" altLang="ja-JP" sz="4430" b="1" dirty="0">
                <a:latin typeface="メイリオ" panose="020B0604030504040204" pitchFamily="50" charset="-128"/>
                <a:ea typeface="メイリオ" panose="020B0604030504040204" pitchFamily="50" charset="-128"/>
              </a:rPr>
              <a:t>3</a:t>
            </a:r>
            <a:r>
              <a:rPr kumimoji="1" lang="ja-JP" altLang="en-US" sz="4430" b="1" dirty="0" err="1">
                <a:latin typeface="メイリオ" panose="020B0604030504040204" pitchFamily="50" charset="-128"/>
                <a:ea typeface="メイリオ" panose="020B0604030504040204" pitchFamily="50" charset="-128"/>
              </a:rPr>
              <a:t>．</a:t>
            </a:r>
            <a:r>
              <a:rPr kumimoji="1" lang="en-US" altLang="ja-JP" sz="4430" b="1" dirty="0">
                <a:latin typeface="メイリオ" panose="020B0604030504040204" pitchFamily="50" charset="-128"/>
                <a:ea typeface="メイリオ" panose="020B0604030504040204" pitchFamily="50" charset="-128"/>
              </a:rPr>
              <a:t>3</a:t>
            </a:r>
            <a:r>
              <a:rPr kumimoji="1" lang="ja-JP" altLang="en-US" sz="4430" b="1" dirty="0">
                <a:latin typeface="メイリオ" panose="020B0604030504040204" pitchFamily="50" charset="-128"/>
                <a:ea typeface="メイリオ" panose="020B0604030504040204" pitchFamily="50" charset="-128"/>
              </a:rPr>
              <a:t>割負担の場合</a:t>
            </a:r>
            <a:endParaRPr lang="ja-JP" altLang="en-US" sz="4430" dirty="0"/>
          </a:p>
        </p:txBody>
      </p:sp>
    </p:spTree>
    <p:extLst>
      <p:ext uri="{BB962C8B-B14F-4D97-AF65-F5344CB8AC3E}">
        <p14:creationId xmlns:p14="http://schemas.microsoft.com/office/powerpoint/2010/main" val="296514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07C42DD-C140-4BF7-8A35-3704594A829F}"/>
              </a:ext>
            </a:extLst>
          </p:cNvPr>
          <p:cNvSpPr txBox="1"/>
          <p:nvPr/>
        </p:nvSpPr>
        <p:spPr>
          <a:xfrm>
            <a:off x="1010228" y="2767520"/>
            <a:ext cx="11187542" cy="5715988"/>
          </a:xfrm>
          <a:prstGeom prst="rect">
            <a:avLst/>
          </a:prstGeom>
          <a:noFill/>
        </p:spPr>
        <p:txBody>
          <a:bodyPr wrap="square" rtlCol="0">
            <a:spAutoFit/>
          </a:bodyPr>
          <a:lstStyle/>
          <a:p>
            <a:pPr algn="just">
              <a:lnSpc>
                <a:spcPct val="110000"/>
              </a:lnSpc>
              <a:spcBef>
                <a:spcPts val="578"/>
              </a:spcBef>
            </a:pPr>
            <a:r>
              <a:rPr lang="ja-JP" altLang="en-US" sz="3081" b="1" dirty="0">
                <a:latin typeface="メイリオ" panose="020B0604030504040204" pitchFamily="50" charset="-128"/>
                <a:ea typeface="メイリオ" panose="020B0604030504040204" pitchFamily="50" charset="-128"/>
              </a:rPr>
              <a:t>　これまで高齢者医療費助成は、診療月の翌月</a:t>
            </a:r>
            <a:r>
              <a:rPr lang="en-US" altLang="ja-JP" sz="3081" b="1" dirty="0">
                <a:latin typeface="メイリオ" panose="020B0604030504040204" pitchFamily="50" charset="-128"/>
                <a:ea typeface="メイリオ" panose="020B0604030504040204" pitchFamily="50" charset="-128"/>
              </a:rPr>
              <a:t>10</a:t>
            </a:r>
            <a:r>
              <a:rPr lang="ja-JP" altLang="en-US" sz="3081" b="1" dirty="0">
                <a:latin typeface="メイリオ" panose="020B0604030504040204" pitchFamily="50" charset="-128"/>
                <a:ea typeface="メイリオ" panose="020B0604030504040204" pitchFamily="50" charset="-128"/>
              </a:rPr>
              <a:t>日までに　申請すると同月</a:t>
            </a:r>
            <a:r>
              <a:rPr lang="en-US" altLang="ja-JP" sz="3081" b="1" dirty="0">
                <a:latin typeface="メイリオ" panose="020B0604030504040204" pitchFamily="50" charset="-128"/>
                <a:ea typeface="メイリオ" panose="020B0604030504040204" pitchFamily="50" charset="-128"/>
              </a:rPr>
              <a:t>25</a:t>
            </a:r>
            <a:r>
              <a:rPr lang="ja-JP" altLang="en-US" sz="3081" b="1" dirty="0">
                <a:latin typeface="メイリオ" panose="020B0604030504040204" pitchFamily="50" charset="-128"/>
                <a:ea typeface="メイリオ" panose="020B0604030504040204" pitchFamily="50" charset="-128"/>
              </a:rPr>
              <a:t>日頃に支給していましたが、医療費助成　制度の変更に伴い、</a:t>
            </a:r>
            <a:r>
              <a:rPr kumimoji="1" lang="ja-JP" altLang="en-US" sz="3081" b="1" dirty="0">
                <a:latin typeface="メイリオ" panose="020B0604030504040204" pitchFamily="50" charset="-128"/>
                <a:ea typeface="メイリオ" panose="020B0604030504040204" pitchFamily="50" charset="-128"/>
              </a:rPr>
              <a:t>令和</a:t>
            </a:r>
            <a:r>
              <a:rPr kumimoji="1" lang="en-US" altLang="ja-JP" sz="3081" b="1" dirty="0">
                <a:latin typeface="メイリオ" panose="020B0604030504040204" pitchFamily="50" charset="-128"/>
                <a:ea typeface="メイリオ" panose="020B0604030504040204" pitchFamily="50" charset="-128"/>
              </a:rPr>
              <a:t>4</a:t>
            </a:r>
            <a:r>
              <a:rPr kumimoji="1" lang="ja-JP" altLang="en-US" sz="3081" b="1" dirty="0">
                <a:latin typeface="メイリオ" panose="020B0604030504040204" pitchFamily="50" charset="-128"/>
                <a:ea typeface="メイリオ" panose="020B0604030504040204" pitchFamily="50" charset="-128"/>
              </a:rPr>
              <a:t>年</a:t>
            </a:r>
            <a:r>
              <a:rPr kumimoji="1" lang="en-US" altLang="ja-JP" sz="3081" b="1" dirty="0">
                <a:latin typeface="メイリオ" panose="020B0604030504040204" pitchFamily="50" charset="-128"/>
                <a:ea typeface="メイリオ" panose="020B0604030504040204" pitchFamily="50" charset="-128"/>
              </a:rPr>
              <a:t>10</a:t>
            </a:r>
            <a:r>
              <a:rPr kumimoji="1" lang="ja-JP" altLang="en-US" sz="3081" b="1" dirty="0">
                <a:latin typeface="メイリオ" panose="020B0604030504040204" pitchFamily="50" charset="-128"/>
                <a:ea typeface="メイリオ" panose="020B0604030504040204" pitchFamily="50" charset="-128"/>
              </a:rPr>
              <a:t>月診療分（</a:t>
            </a:r>
            <a:r>
              <a:rPr kumimoji="1" lang="en-US" altLang="ja-JP" sz="3081" b="1" dirty="0">
                <a:latin typeface="メイリオ" panose="020B0604030504040204" pitchFamily="50" charset="-128"/>
                <a:ea typeface="メイリオ" panose="020B0604030504040204" pitchFamily="50" charset="-128"/>
              </a:rPr>
              <a:t>11</a:t>
            </a:r>
            <a:r>
              <a:rPr kumimoji="1" lang="ja-JP" altLang="en-US" sz="3081" b="1" dirty="0">
                <a:latin typeface="メイリオ" panose="020B0604030504040204" pitchFamily="50" charset="-128"/>
                <a:ea typeface="メイリオ" panose="020B0604030504040204" pitchFamily="50" charset="-128"/>
              </a:rPr>
              <a:t>月申請分）から以下のとおり、締切日と</a:t>
            </a:r>
            <a:r>
              <a:rPr lang="ja-JP" altLang="en-US" sz="3081" b="1" dirty="0">
                <a:latin typeface="メイリオ" panose="020B0604030504040204" pitchFamily="50" charset="-128"/>
                <a:ea typeface="メイリオ" panose="020B0604030504040204" pitchFamily="50" charset="-128"/>
              </a:rPr>
              <a:t>支給月が変更になります。</a:t>
            </a:r>
            <a:endParaRPr kumimoji="1" lang="en-US" altLang="ja-JP" sz="3081" b="1" dirty="0">
              <a:latin typeface="メイリオ" panose="020B0604030504040204" pitchFamily="50" charset="-128"/>
              <a:ea typeface="メイリオ" panose="020B0604030504040204" pitchFamily="50" charset="-128"/>
            </a:endParaRPr>
          </a:p>
          <a:p>
            <a:pPr algn="just">
              <a:lnSpc>
                <a:spcPct val="110000"/>
              </a:lnSpc>
              <a:spcBef>
                <a:spcPts val="578"/>
              </a:spcBef>
            </a:pPr>
            <a:endParaRPr kumimoji="1" lang="en-US" altLang="ja-JP" sz="1156" b="1" dirty="0">
              <a:latin typeface="メイリオ" panose="020B0604030504040204" pitchFamily="50" charset="-128"/>
              <a:ea typeface="メイリオ" panose="020B0604030504040204" pitchFamily="50" charset="-128"/>
            </a:endParaRPr>
          </a:p>
          <a:p>
            <a:pPr marL="550326" indent="-550326" algn="just">
              <a:lnSpc>
                <a:spcPct val="110000"/>
              </a:lnSpc>
              <a:spcBef>
                <a:spcPts val="1156"/>
              </a:spcBef>
              <a:buFont typeface="Wingdings" panose="05000000000000000000" pitchFamily="2" charset="2"/>
              <a:buChar char="l"/>
            </a:pPr>
            <a:r>
              <a:rPr kumimoji="1" lang="en-US" altLang="ja-JP" sz="3081" b="1" dirty="0">
                <a:latin typeface="メイリオ" panose="020B0604030504040204" pitchFamily="50" charset="-128"/>
                <a:ea typeface="メイリオ" panose="020B0604030504040204" pitchFamily="50" charset="-128"/>
              </a:rPr>
              <a:t>1</a:t>
            </a:r>
            <a:r>
              <a:rPr kumimoji="1" lang="ja-JP" altLang="en-US" sz="3081" b="1" dirty="0">
                <a:latin typeface="メイリオ" panose="020B0604030504040204" pitchFamily="50" charset="-128"/>
                <a:ea typeface="メイリオ" panose="020B0604030504040204" pitchFamily="50" charset="-128"/>
              </a:rPr>
              <a:t>割負担の方</a:t>
            </a:r>
            <a:endParaRPr kumimoji="1" lang="en-US" altLang="ja-JP" sz="3081" b="1" dirty="0">
              <a:latin typeface="メイリオ" panose="020B0604030504040204" pitchFamily="50" charset="-128"/>
              <a:ea typeface="メイリオ" panose="020B0604030504040204" pitchFamily="50" charset="-128"/>
            </a:endParaRPr>
          </a:p>
          <a:p>
            <a:pPr algn="just">
              <a:lnSpc>
                <a:spcPct val="110000"/>
              </a:lnSpc>
              <a:spcBef>
                <a:spcPts val="1156"/>
              </a:spcBef>
            </a:pPr>
            <a:r>
              <a:rPr kumimoji="1" lang="ja-JP" altLang="en-US" sz="3081" b="1" dirty="0">
                <a:latin typeface="メイリオ" panose="020B0604030504040204" pitchFamily="50" charset="-128"/>
                <a:ea typeface="メイリオ" panose="020B0604030504040204" pitchFamily="50" charset="-128"/>
              </a:rPr>
              <a:t>　診療月翌月</a:t>
            </a:r>
            <a:r>
              <a:rPr kumimoji="1" lang="en-US" altLang="ja-JP" sz="3081" b="1" dirty="0">
                <a:latin typeface="メイリオ" panose="020B0604030504040204" pitchFamily="50" charset="-128"/>
                <a:ea typeface="メイリオ" panose="020B0604030504040204" pitchFamily="50" charset="-128"/>
              </a:rPr>
              <a:t>10</a:t>
            </a:r>
            <a:r>
              <a:rPr kumimoji="1" lang="ja-JP" altLang="en-US" sz="3081" b="1" dirty="0">
                <a:latin typeface="メイリオ" panose="020B0604030504040204" pitchFamily="50" charset="-128"/>
                <a:ea typeface="メイリオ" panose="020B0604030504040204" pitchFamily="50" charset="-128"/>
              </a:rPr>
              <a:t>日までに申請すると同月中に支給、としていましたが締切日を変更し、</a:t>
            </a:r>
            <a:r>
              <a:rPr kumimoji="1" lang="ja-JP" altLang="en-US" sz="3852" b="1" dirty="0">
                <a:solidFill>
                  <a:srgbClr val="FF0000"/>
                </a:solidFill>
                <a:latin typeface="メイリオ" panose="020B0604030504040204" pitchFamily="50" charset="-128"/>
                <a:ea typeface="メイリオ" panose="020B0604030504040204" pitchFamily="50" charset="-128"/>
              </a:rPr>
              <a:t>月末締め翌月末支給に変更</a:t>
            </a:r>
            <a:r>
              <a:rPr kumimoji="1" lang="ja-JP" altLang="en-US" sz="3081" b="1" dirty="0">
                <a:latin typeface="メイリオ" panose="020B0604030504040204" pitchFamily="50" charset="-128"/>
                <a:ea typeface="メイリオ" panose="020B0604030504040204" pitchFamily="50" charset="-128"/>
              </a:rPr>
              <a:t>します。</a:t>
            </a:r>
            <a:endParaRPr kumimoji="1" lang="en-US" altLang="ja-JP" sz="3081" b="1" dirty="0">
              <a:latin typeface="メイリオ" panose="020B0604030504040204" pitchFamily="50" charset="-128"/>
              <a:ea typeface="メイリオ" panose="020B0604030504040204" pitchFamily="50" charset="-128"/>
            </a:endParaRPr>
          </a:p>
          <a:p>
            <a:pPr algn="ctr">
              <a:lnSpc>
                <a:spcPct val="110000"/>
              </a:lnSpc>
              <a:spcBef>
                <a:spcPts val="1156"/>
              </a:spcBef>
            </a:pPr>
            <a:r>
              <a:rPr kumimoji="1" lang="ja-JP" altLang="en-US" sz="3467" b="1" dirty="0">
                <a:latin typeface="メイリオ" panose="020B0604030504040204" pitchFamily="50" charset="-128"/>
                <a:ea typeface="メイリオ" panose="020B0604030504040204" pitchFamily="50" charset="-128"/>
              </a:rPr>
              <a:t>例：</a:t>
            </a: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30</a:t>
            </a:r>
            <a:r>
              <a:rPr kumimoji="1" lang="ja-JP" altLang="en-US" sz="3467" b="1" dirty="0">
                <a:latin typeface="メイリオ" panose="020B0604030504040204" pitchFamily="50" charset="-128"/>
                <a:ea typeface="メイリオ" panose="020B0604030504040204" pitchFamily="50" charset="-128"/>
              </a:rPr>
              <a:t>日申請→</a:t>
            </a:r>
            <a:r>
              <a:rPr kumimoji="1" lang="en-US" altLang="ja-JP" sz="3467" b="1" dirty="0">
                <a:latin typeface="メイリオ" panose="020B0604030504040204" pitchFamily="50" charset="-128"/>
                <a:ea typeface="メイリオ" panose="020B0604030504040204" pitchFamily="50" charset="-128"/>
              </a:rPr>
              <a:t>12</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25</a:t>
            </a:r>
            <a:r>
              <a:rPr kumimoji="1" lang="ja-JP" altLang="en-US" sz="3467" b="1" dirty="0">
                <a:latin typeface="メイリオ" panose="020B0604030504040204" pitchFamily="50" charset="-128"/>
                <a:ea typeface="メイリオ" panose="020B0604030504040204" pitchFamily="50" charset="-128"/>
              </a:rPr>
              <a:t>日支給</a:t>
            </a:r>
            <a:endParaRPr kumimoji="1" lang="en-US" altLang="ja-JP" sz="3467"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F1CF837-71BF-4DDF-AEEF-60038B5D2367}"/>
              </a:ext>
            </a:extLst>
          </p:cNvPr>
          <p:cNvSpPr/>
          <p:nvPr/>
        </p:nvSpPr>
        <p:spPr>
          <a:xfrm>
            <a:off x="1235945" y="792306"/>
            <a:ext cx="10736109" cy="16829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dist"/>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申請期間が変更になります</a:t>
            </a:r>
            <a:endParaRPr kumimoji="1" lang="en-US" altLang="ja-JP"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endParaRPr>
          </a:p>
          <a:p>
            <a:pPr algn="dist"/>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a:t>
            </a:r>
            <a:r>
              <a:rPr kumimoji="1" lang="en-US" altLang="ja-JP"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1</a:t>
            </a:r>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割負担の方）</a:t>
            </a:r>
          </a:p>
        </p:txBody>
      </p:sp>
    </p:spTree>
    <p:extLst>
      <p:ext uri="{BB962C8B-B14F-4D97-AF65-F5344CB8AC3E}">
        <p14:creationId xmlns:p14="http://schemas.microsoft.com/office/powerpoint/2010/main" val="108333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A7228BA-EE0F-4672-BFD8-D7B1E34B7419}"/>
              </a:ext>
            </a:extLst>
          </p:cNvPr>
          <p:cNvSpPr txBox="1"/>
          <p:nvPr/>
        </p:nvSpPr>
        <p:spPr>
          <a:xfrm>
            <a:off x="1133220" y="3225104"/>
            <a:ext cx="11187540" cy="4975208"/>
          </a:xfrm>
          <a:prstGeom prst="rect">
            <a:avLst/>
          </a:prstGeom>
          <a:noFill/>
        </p:spPr>
        <p:txBody>
          <a:bodyPr wrap="square" rtlCol="0">
            <a:spAutoFit/>
          </a:bodyPr>
          <a:lstStyle/>
          <a:p>
            <a:pPr algn="just">
              <a:lnSpc>
                <a:spcPct val="110000"/>
              </a:lnSpc>
              <a:spcBef>
                <a:spcPts val="578"/>
              </a:spcBef>
            </a:pPr>
            <a:r>
              <a:rPr lang="ja-JP" altLang="en-US" sz="3081" b="1" dirty="0">
                <a:latin typeface="メイリオ" panose="020B0604030504040204" pitchFamily="50" charset="-128"/>
                <a:ea typeface="メイリオ" panose="020B0604030504040204" pitchFamily="50" charset="-128"/>
              </a:rPr>
              <a:t>　これまで高齢者医療費助成は、診療月翌月</a:t>
            </a:r>
            <a:r>
              <a:rPr lang="en-US" altLang="ja-JP" sz="3081" b="1" dirty="0">
                <a:latin typeface="メイリオ" panose="020B0604030504040204" pitchFamily="50" charset="-128"/>
                <a:ea typeface="メイリオ" panose="020B0604030504040204" pitchFamily="50" charset="-128"/>
              </a:rPr>
              <a:t>10</a:t>
            </a:r>
            <a:r>
              <a:rPr lang="ja-JP" altLang="en-US" sz="3081" b="1" dirty="0">
                <a:latin typeface="メイリオ" panose="020B0604030504040204" pitchFamily="50" charset="-128"/>
                <a:ea typeface="メイリオ" panose="020B0604030504040204" pitchFamily="50" charset="-128"/>
              </a:rPr>
              <a:t>日までに申請すると同月</a:t>
            </a:r>
            <a:r>
              <a:rPr lang="en-US" altLang="ja-JP" sz="3081" b="1" dirty="0">
                <a:latin typeface="メイリオ" panose="020B0604030504040204" pitchFamily="50" charset="-128"/>
                <a:ea typeface="メイリオ" panose="020B0604030504040204" pitchFamily="50" charset="-128"/>
              </a:rPr>
              <a:t>25</a:t>
            </a:r>
            <a:r>
              <a:rPr lang="ja-JP" altLang="en-US" sz="3081" b="1" dirty="0">
                <a:latin typeface="メイリオ" panose="020B0604030504040204" pitchFamily="50" charset="-128"/>
                <a:ea typeface="メイリオ" panose="020B0604030504040204" pitchFamily="50" charset="-128"/>
              </a:rPr>
              <a:t>日頃に支給していましたが、医療費助成制度の変更に伴い、</a:t>
            </a:r>
            <a:r>
              <a:rPr kumimoji="1" lang="ja-JP" altLang="en-US" sz="3081" b="1" dirty="0">
                <a:latin typeface="メイリオ" panose="020B0604030504040204" pitchFamily="50" charset="-128"/>
                <a:ea typeface="メイリオ" panose="020B0604030504040204" pitchFamily="50" charset="-128"/>
              </a:rPr>
              <a:t>令和</a:t>
            </a:r>
            <a:r>
              <a:rPr kumimoji="1" lang="en-US" altLang="ja-JP" sz="3081" b="1" dirty="0">
                <a:latin typeface="メイリオ" panose="020B0604030504040204" pitchFamily="50" charset="-128"/>
                <a:ea typeface="メイリオ" panose="020B0604030504040204" pitchFamily="50" charset="-128"/>
              </a:rPr>
              <a:t>4</a:t>
            </a:r>
            <a:r>
              <a:rPr kumimoji="1" lang="ja-JP" altLang="en-US" sz="3081" b="1" dirty="0">
                <a:latin typeface="メイリオ" panose="020B0604030504040204" pitchFamily="50" charset="-128"/>
                <a:ea typeface="メイリオ" panose="020B0604030504040204" pitchFamily="50" charset="-128"/>
              </a:rPr>
              <a:t>年</a:t>
            </a:r>
            <a:r>
              <a:rPr kumimoji="1" lang="en-US" altLang="ja-JP" sz="3081" b="1" dirty="0">
                <a:latin typeface="メイリオ" panose="020B0604030504040204" pitchFamily="50" charset="-128"/>
                <a:ea typeface="メイリオ" panose="020B0604030504040204" pitchFamily="50" charset="-128"/>
              </a:rPr>
              <a:t>11</a:t>
            </a:r>
            <a:r>
              <a:rPr kumimoji="1" lang="ja-JP" altLang="en-US" sz="3081" b="1" dirty="0">
                <a:latin typeface="メイリオ" panose="020B0604030504040204" pitchFamily="50" charset="-128"/>
                <a:ea typeface="メイリオ" panose="020B0604030504040204" pitchFamily="50" charset="-128"/>
              </a:rPr>
              <a:t>月申請から以下のとおり、締切日と</a:t>
            </a:r>
            <a:r>
              <a:rPr lang="ja-JP" altLang="en-US" sz="3081" b="1" dirty="0">
                <a:latin typeface="メイリオ" panose="020B0604030504040204" pitchFamily="50" charset="-128"/>
                <a:ea typeface="メイリオ" panose="020B0604030504040204" pitchFamily="50" charset="-128"/>
              </a:rPr>
              <a:t>支給月を変更します。</a:t>
            </a:r>
            <a:endParaRPr kumimoji="1" lang="en-US" altLang="ja-JP" sz="3081" b="1" dirty="0">
              <a:latin typeface="メイリオ" panose="020B0604030504040204" pitchFamily="50" charset="-128"/>
              <a:ea typeface="メイリオ" panose="020B0604030504040204" pitchFamily="50" charset="-128"/>
            </a:endParaRPr>
          </a:p>
          <a:p>
            <a:pPr algn="just">
              <a:lnSpc>
                <a:spcPct val="110000"/>
              </a:lnSpc>
              <a:spcBef>
                <a:spcPts val="578"/>
              </a:spcBef>
            </a:pPr>
            <a:endParaRPr kumimoji="1" lang="en-US" altLang="ja-JP" sz="1156" b="1" dirty="0">
              <a:latin typeface="メイリオ" panose="020B0604030504040204" pitchFamily="50" charset="-128"/>
              <a:ea typeface="メイリオ" panose="020B0604030504040204" pitchFamily="50" charset="-128"/>
            </a:endParaRPr>
          </a:p>
          <a:p>
            <a:pPr marL="550326" indent="-550326" algn="just">
              <a:lnSpc>
                <a:spcPct val="110000"/>
              </a:lnSpc>
              <a:spcBef>
                <a:spcPts val="1156"/>
              </a:spcBef>
              <a:buFont typeface="Wingdings" panose="05000000000000000000" pitchFamily="2" charset="2"/>
              <a:buChar char="l"/>
            </a:pPr>
            <a:r>
              <a:rPr kumimoji="1" lang="ja-JP" altLang="en-US" sz="3081" b="1" dirty="0">
                <a:latin typeface="メイリオ" panose="020B0604030504040204" pitchFamily="50" charset="-128"/>
                <a:ea typeface="メイリオ" panose="020B0604030504040204" pitchFamily="50" charset="-128"/>
              </a:rPr>
              <a:t>令和</a:t>
            </a:r>
            <a:r>
              <a:rPr kumimoji="1" lang="en-US" altLang="ja-JP" sz="3081" b="1" dirty="0">
                <a:latin typeface="メイリオ" panose="020B0604030504040204" pitchFamily="50" charset="-128"/>
                <a:ea typeface="メイリオ" panose="020B0604030504040204" pitchFamily="50" charset="-128"/>
              </a:rPr>
              <a:t>4</a:t>
            </a:r>
            <a:r>
              <a:rPr kumimoji="1" lang="ja-JP" altLang="en-US" sz="3081" b="1" dirty="0">
                <a:latin typeface="メイリオ" panose="020B0604030504040204" pitchFamily="50" charset="-128"/>
                <a:ea typeface="メイリオ" panose="020B0604030504040204" pitchFamily="50" charset="-128"/>
              </a:rPr>
              <a:t>年</a:t>
            </a:r>
            <a:r>
              <a:rPr kumimoji="1" lang="en-US" altLang="ja-JP" sz="3081" b="1" dirty="0">
                <a:latin typeface="メイリオ" panose="020B0604030504040204" pitchFamily="50" charset="-128"/>
                <a:ea typeface="メイリオ" panose="020B0604030504040204" pitchFamily="50" charset="-128"/>
              </a:rPr>
              <a:t>11</a:t>
            </a:r>
            <a:r>
              <a:rPr kumimoji="1" lang="ja-JP" altLang="en-US" sz="3081" b="1" dirty="0">
                <a:latin typeface="メイリオ" panose="020B0604030504040204" pitchFamily="50" charset="-128"/>
                <a:ea typeface="メイリオ" panose="020B0604030504040204" pitchFamily="50" charset="-128"/>
              </a:rPr>
              <a:t>月申請から、診療月の翌月</a:t>
            </a:r>
            <a:r>
              <a:rPr kumimoji="1" lang="en-US" altLang="ja-JP" sz="3081" b="1" dirty="0">
                <a:latin typeface="メイリオ" panose="020B0604030504040204" pitchFamily="50" charset="-128"/>
                <a:ea typeface="メイリオ" panose="020B0604030504040204" pitchFamily="50" charset="-128"/>
              </a:rPr>
              <a:t>1</a:t>
            </a:r>
            <a:r>
              <a:rPr kumimoji="1" lang="ja-JP" altLang="en-US" sz="3081" b="1" dirty="0">
                <a:latin typeface="メイリオ" panose="020B0604030504040204" pitchFamily="50" charset="-128"/>
                <a:ea typeface="メイリオ" panose="020B0604030504040204" pitchFamily="50" charset="-128"/>
              </a:rPr>
              <a:t>日から月末までに申請すると、</a:t>
            </a:r>
            <a:r>
              <a:rPr kumimoji="1" lang="ja-JP" altLang="en-US" sz="3852" b="1" dirty="0">
                <a:solidFill>
                  <a:srgbClr val="FF0000"/>
                </a:solidFill>
                <a:latin typeface="メイリオ" panose="020B0604030504040204" pitchFamily="50" charset="-128"/>
                <a:ea typeface="メイリオ" panose="020B0604030504040204" pitchFamily="50" charset="-128"/>
              </a:rPr>
              <a:t>診療月から</a:t>
            </a:r>
            <a:r>
              <a:rPr kumimoji="1" lang="en-US" altLang="ja-JP" sz="3852" b="1" dirty="0">
                <a:solidFill>
                  <a:srgbClr val="FF0000"/>
                </a:solidFill>
                <a:latin typeface="メイリオ" panose="020B0604030504040204" pitchFamily="50" charset="-128"/>
                <a:ea typeface="メイリオ" panose="020B0604030504040204" pitchFamily="50" charset="-128"/>
              </a:rPr>
              <a:t>4</a:t>
            </a:r>
            <a:r>
              <a:rPr kumimoji="1" lang="ja-JP" altLang="en-US" sz="3852" b="1" dirty="0">
                <a:solidFill>
                  <a:srgbClr val="FF0000"/>
                </a:solidFill>
                <a:latin typeface="メイリオ" panose="020B0604030504040204" pitchFamily="50" charset="-128"/>
                <a:ea typeface="メイリオ" panose="020B0604030504040204" pitchFamily="50" charset="-128"/>
              </a:rPr>
              <a:t>か月後</a:t>
            </a:r>
            <a:r>
              <a:rPr kumimoji="1" lang="ja-JP" altLang="en-US" sz="3081" b="1" dirty="0">
                <a:latin typeface="メイリオ" panose="020B0604030504040204" pitchFamily="50" charset="-128"/>
                <a:ea typeface="メイリオ" panose="020B0604030504040204" pitchFamily="50" charset="-128"/>
              </a:rPr>
              <a:t>の</a:t>
            </a:r>
            <a:r>
              <a:rPr kumimoji="1" lang="en-US" altLang="ja-JP" sz="3081" b="1" dirty="0">
                <a:latin typeface="メイリオ" panose="020B0604030504040204" pitchFamily="50" charset="-128"/>
                <a:ea typeface="メイリオ" panose="020B0604030504040204" pitchFamily="50" charset="-128"/>
              </a:rPr>
              <a:t>25</a:t>
            </a:r>
            <a:r>
              <a:rPr kumimoji="1" lang="ja-JP" altLang="en-US" sz="3081" b="1" dirty="0">
                <a:latin typeface="メイリオ" panose="020B0604030504040204" pitchFamily="50" charset="-128"/>
                <a:ea typeface="メイリオ" panose="020B0604030504040204" pitchFamily="50" charset="-128"/>
              </a:rPr>
              <a:t>日に支給します。</a:t>
            </a:r>
            <a:endParaRPr kumimoji="1" lang="en-US" altLang="ja-JP" sz="3081" b="1" dirty="0">
              <a:latin typeface="メイリオ" panose="020B0604030504040204" pitchFamily="50" charset="-128"/>
              <a:ea typeface="メイリオ" panose="020B0604030504040204" pitchFamily="50" charset="-128"/>
            </a:endParaRPr>
          </a:p>
          <a:p>
            <a:pPr marL="550326" indent="-550326" algn="just">
              <a:lnSpc>
                <a:spcPct val="110000"/>
              </a:lnSpc>
              <a:spcBef>
                <a:spcPts val="1156"/>
              </a:spcBef>
              <a:buFont typeface="Wingdings" panose="05000000000000000000" pitchFamily="2" charset="2"/>
              <a:buChar char="l"/>
            </a:pPr>
            <a:r>
              <a:rPr kumimoji="1" lang="ja-JP" altLang="en-US" sz="3081" b="1" dirty="0">
                <a:latin typeface="メイリオ" panose="020B0604030504040204" pitchFamily="50" charset="-128"/>
                <a:ea typeface="メイリオ" panose="020B0604030504040204" pitchFamily="50" charset="-128"/>
              </a:rPr>
              <a:t>診療月から</a:t>
            </a:r>
            <a:r>
              <a:rPr kumimoji="1" lang="en-US" altLang="ja-JP" sz="3081" b="1" dirty="0">
                <a:latin typeface="メイリオ" panose="020B0604030504040204" pitchFamily="50" charset="-128"/>
                <a:ea typeface="メイリオ" panose="020B0604030504040204" pitchFamily="50" charset="-128"/>
              </a:rPr>
              <a:t>2</a:t>
            </a:r>
            <a:r>
              <a:rPr kumimoji="1" lang="ja-JP" altLang="en-US" sz="3081" b="1" dirty="0">
                <a:latin typeface="メイリオ" panose="020B0604030504040204" pitchFamily="50" charset="-128"/>
                <a:ea typeface="メイリオ" panose="020B0604030504040204" pitchFamily="50" charset="-128"/>
              </a:rPr>
              <a:t>年を超えた申請及び、診療月同月の申請は　今まで通り、受付できませんのでご注意ください。</a:t>
            </a:r>
            <a:endParaRPr kumimoji="1" lang="en-US" altLang="ja-JP" sz="3081"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1A009885-3742-41FA-829A-00F15ECF80CE}"/>
              </a:ext>
            </a:extLst>
          </p:cNvPr>
          <p:cNvSpPr/>
          <p:nvPr/>
        </p:nvSpPr>
        <p:spPr>
          <a:xfrm>
            <a:off x="1010230" y="803188"/>
            <a:ext cx="11433521" cy="16829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dist"/>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申請期間が変更になります</a:t>
            </a:r>
            <a:endParaRPr kumimoji="1" lang="en-US" altLang="ja-JP"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endParaRPr>
          </a:p>
          <a:p>
            <a:pPr algn="dist"/>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a:t>
            </a:r>
            <a:r>
              <a:rPr kumimoji="1" lang="en-US" altLang="ja-JP"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2</a:t>
            </a:r>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割負担・</a:t>
            </a:r>
            <a:r>
              <a:rPr kumimoji="1" lang="en-US" altLang="ja-JP"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3</a:t>
            </a:r>
            <a:r>
              <a:rPr kumimoji="1" lang="ja-JP" altLang="en-US" sz="423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割負担の方）</a:t>
            </a:r>
          </a:p>
        </p:txBody>
      </p:sp>
      <p:sp>
        <p:nvSpPr>
          <p:cNvPr id="12" name="矢印: 下 11">
            <a:extLst>
              <a:ext uri="{FF2B5EF4-FFF2-40B4-BE49-F238E27FC236}">
                <a16:creationId xmlns:a16="http://schemas.microsoft.com/office/drawing/2014/main" id="{4099EB8C-8261-475D-810A-F615A5CF8257}"/>
              </a:ext>
            </a:extLst>
          </p:cNvPr>
          <p:cNvSpPr/>
          <p:nvPr/>
        </p:nvSpPr>
        <p:spPr>
          <a:xfrm>
            <a:off x="23459971" y="6169100"/>
            <a:ext cx="1342813" cy="880533"/>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13" name="正方形/長方形 12">
            <a:extLst>
              <a:ext uri="{FF2B5EF4-FFF2-40B4-BE49-F238E27FC236}">
                <a16:creationId xmlns:a16="http://schemas.microsoft.com/office/drawing/2014/main" id="{AA73102A-90D3-487A-80CF-5F432CF77FD1}"/>
              </a:ext>
            </a:extLst>
          </p:cNvPr>
          <p:cNvSpPr/>
          <p:nvPr/>
        </p:nvSpPr>
        <p:spPr>
          <a:xfrm>
            <a:off x="18466958" y="3369851"/>
            <a:ext cx="11187540" cy="2670731"/>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現行</a:t>
            </a:r>
            <a:r>
              <a:rPr kumimoji="1" lang="en-US" altLang="ja-JP" sz="3467" b="1" dirty="0">
                <a:latin typeface="メイリオ" panose="020B0604030504040204" pitchFamily="50" charset="-128"/>
                <a:ea typeface="メイリオ" panose="020B0604030504040204" pitchFamily="50" charset="-128"/>
              </a:rPr>
              <a:t>〉</a:t>
            </a:r>
          </a:p>
          <a:p>
            <a:pPr indent="1718240"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月　医療機関に受診</a:t>
            </a:r>
            <a:endParaRPr kumimoji="1" lang="en-US" altLang="ja-JP" sz="3467" b="1" dirty="0">
              <a:latin typeface="メイリオ" panose="020B0604030504040204" pitchFamily="50" charset="-128"/>
              <a:ea typeface="メイリオ" panose="020B0604030504040204" pitchFamily="50" charset="-128"/>
            </a:endParaRPr>
          </a:p>
          <a:p>
            <a:pPr indent="1718240"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１月</a:t>
            </a: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日までに役場へ申請</a:t>
            </a:r>
            <a:endParaRPr kumimoji="1" lang="en-US" altLang="ja-JP" sz="3467" b="1" dirty="0">
              <a:latin typeface="メイリオ" panose="020B0604030504040204" pitchFamily="50" charset="-128"/>
              <a:ea typeface="メイリオ" panose="020B0604030504040204" pitchFamily="50" charset="-128"/>
            </a:endParaRPr>
          </a:p>
          <a:p>
            <a:pPr indent="1718240"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25</a:t>
            </a:r>
            <a:r>
              <a:rPr kumimoji="1" lang="ja-JP" altLang="en-US" sz="3467" b="1" dirty="0">
                <a:latin typeface="メイリオ" panose="020B0604030504040204" pitchFamily="50" charset="-128"/>
                <a:ea typeface="メイリオ" panose="020B0604030504040204" pitchFamily="50" charset="-128"/>
              </a:rPr>
              <a:t>日　指定口座へ支給</a:t>
            </a:r>
            <a:endParaRPr kumimoji="1" lang="en-US" altLang="ja-JP" sz="3467" b="1"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F81C1D68-3FCC-42DF-BBC4-90D7280CF34C}"/>
              </a:ext>
            </a:extLst>
          </p:cNvPr>
          <p:cNvSpPr/>
          <p:nvPr/>
        </p:nvSpPr>
        <p:spPr>
          <a:xfrm>
            <a:off x="18763323" y="6657690"/>
            <a:ext cx="10736109" cy="2670731"/>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これから</a:t>
            </a:r>
            <a:r>
              <a:rPr kumimoji="1" lang="en-US" altLang="ja-JP" sz="3467" b="1" dirty="0">
                <a:latin typeface="メイリオ" panose="020B0604030504040204" pitchFamily="50" charset="-128"/>
                <a:ea typeface="メイリオ" panose="020B0604030504040204" pitchFamily="50" charset="-128"/>
              </a:rPr>
              <a:t>〉</a:t>
            </a:r>
          </a:p>
          <a:p>
            <a:pPr indent="1388044"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月　医療機関に受診</a:t>
            </a:r>
            <a:endParaRPr kumimoji="1" lang="en-US" altLang="ja-JP" sz="3467" b="1" dirty="0">
              <a:latin typeface="メイリオ" panose="020B0604030504040204" pitchFamily="50" charset="-128"/>
              <a:ea typeface="メイリオ" panose="020B0604030504040204" pitchFamily="50" charset="-128"/>
            </a:endParaRPr>
          </a:p>
          <a:p>
            <a:pPr indent="1388044"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月末日までに役場へ申請</a:t>
            </a:r>
            <a:endParaRPr kumimoji="1" lang="en-US" altLang="ja-JP" sz="3467" b="1" dirty="0">
              <a:latin typeface="メイリオ" panose="020B0604030504040204" pitchFamily="50" charset="-128"/>
              <a:ea typeface="メイリオ" panose="020B0604030504040204" pitchFamily="50" charset="-128"/>
            </a:endParaRPr>
          </a:p>
          <a:p>
            <a:pPr indent="1388044" algn="just">
              <a:lnSpc>
                <a:spcPct val="110000"/>
              </a:lnSpc>
              <a:spcBef>
                <a:spcPts val="578"/>
              </a:spcBef>
            </a:pPr>
            <a:r>
              <a:rPr kumimoji="1" lang="ja-JP" altLang="en-US" sz="3467" b="1" dirty="0">
                <a:latin typeface="メイリオ" panose="020B0604030504040204" pitchFamily="50" charset="-128"/>
                <a:ea typeface="メイリオ" panose="020B0604030504040204" pitchFamily="50" charset="-128"/>
              </a:rPr>
              <a:t>翌年２月</a:t>
            </a:r>
            <a:r>
              <a:rPr kumimoji="1" lang="en-US" altLang="ja-JP" sz="3467" b="1" dirty="0">
                <a:latin typeface="メイリオ" panose="020B0604030504040204" pitchFamily="50" charset="-128"/>
                <a:ea typeface="メイリオ" panose="020B0604030504040204" pitchFamily="50" charset="-128"/>
              </a:rPr>
              <a:t>25</a:t>
            </a:r>
            <a:r>
              <a:rPr kumimoji="1" lang="ja-JP" altLang="en-US" sz="3467" b="1" dirty="0">
                <a:latin typeface="メイリオ" panose="020B0604030504040204" pitchFamily="50" charset="-128"/>
                <a:ea typeface="メイリオ" panose="020B0604030504040204" pitchFamily="50" charset="-128"/>
              </a:rPr>
              <a:t>日　指定口座へ支給</a:t>
            </a:r>
            <a:endParaRPr kumimoji="1" lang="en-US" altLang="ja-JP" sz="3467"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252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06D54DA-D124-4BE5-8501-E8BA87949921}"/>
              </a:ext>
            </a:extLst>
          </p:cNvPr>
          <p:cNvSpPr/>
          <p:nvPr/>
        </p:nvSpPr>
        <p:spPr>
          <a:xfrm>
            <a:off x="14077055" y="6852914"/>
            <a:ext cx="8547760" cy="5326073"/>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これから</a:t>
            </a:r>
            <a:r>
              <a:rPr kumimoji="1" lang="en-US" altLang="ja-JP" sz="3467" b="1" dirty="0">
                <a:latin typeface="メイリオ" panose="020B0604030504040204" pitchFamily="50" charset="-128"/>
                <a:ea typeface="メイリオ" panose="020B0604030504040204" pitchFamily="50" charset="-128"/>
              </a:rPr>
              <a:t>〉</a:t>
            </a: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		</a:t>
            </a:r>
            <a:r>
              <a:rPr kumimoji="1" lang="ja-JP" altLang="en-US" sz="3467" b="1" dirty="0">
                <a:latin typeface="メイリオ" panose="020B0604030504040204" pitchFamily="50" charset="-128"/>
                <a:ea typeface="メイリオ" panose="020B0604030504040204" pitchFamily="50" charset="-128"/>
              </a:rPr>
              <a:t>医療機関に受診</a:t>
            </a:r>
            <a:endParaRPr kumimoji="1" lang="en-US" altLang="ja-JP" sz="3467"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月末日までに役場へ申請</a:t>
            </a:r>
            <a:endParaRPr kumimoji="1" lang="en-US" altLang="ja-JP" sz="3467"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12</a:t>
            </a:r>
            <a:r>
              <a:rPr kumimoji="1" lang="ja-JP" altLang="en-US" sz="3467" b="1" dirty="0">
                <a:latin typeface="メイリオ" panose="020B0604030504040204" pitchFamily="50" charset="-128"/>
                <a:ea typeface="メイリオ" panose="020B0604030504040204" pitchFamily="50" charset="-128"/>
              </a:rPr>
              <a:t>月末</a:t>
            </a:r>
            <a:r>
              <a:rPr kumimoji="1" lang="en-US" altLang="ja-JP" sz="3467" b="1" dirty="0">
                <a:latin typeface="メイリオ" panose="020B0604030504040204" pitchFamily="50" charset="-128"/>
                <a:ea typeface="メイリオ" panose="020B0604030504040204" pitchFamily="50" charset="-128"/>
              </a:rPr>
              <a:t>		</a:t>
            </a:r>
            <a:r>
              <a:rPr kumimoji="1" lang="ja-JP" altLang="en-US" sz="3467" b="1" dirty="0">
                <a:latin typeface="メイリオ" panose="020B0604030504040204" pitchFamily="50" charset="-128"/>
                <a:ea typeface="メイリオ" panose="020B0604030504040204" pitchFamily="50" charset="-128"/>
              </a:rPr>
              <a:t>高額療養費計算</a:t>
            </a:r>
            <a:endParaRPr kumimoji="1" lang="en-US" altLang="ja-JP" sz="3467"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月初日</a:t>
            </a:r>
            <a:r>
              <a:rPr kumimoji="1" lang="en-US" altLang="ja-JP" sz="3467" b="1" dirty="0">
                <a:latin typeface="メイリオ" panose="020B0604030504040204" pitchFamily="50" charset="-128"/>
                <a:ea typeface="メイリオ" panose="020B0604030504040204" pitchFamily="50" charset="-128"/>
              </a:rPr>
              <a:t>		</a:t>
            </a:r>
            <a:r>
              <a:rPr kumimoji="1" lang="ja-JP" altLang="en-US" sz="3467" b="1" dirty="0">
                <a:latin typeface="メイリオ" panose="020B0604030504040204" pitchFamily="50" charset="-128"/>
                <a:ea typeface="メイリオ" panose="020B0604030504040204" pitchFamily="50" charset="-128"/>
              </a:rPr>
              <a:t>高額　結果配信</a:t>
            </a:r>
            <a:endParaRPr kumimoji="1" lang="en-US" altLang="ja-JP" sz="3467"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15</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	</a:t>
            </a:r>
            <a:r>
              <a:rPr kumimoji="1" lang="ja-JP" altLang="en-US" sz="3467" b="1" dirty="0">
                <a:latin typeface="メイリオ" panose="020B0604030504040204" pitchFamily="50" charset="-128"/>
                <a:ea typeface="メイリオ" panose="020B0604030504040204" pitchFamily="50" charset="-128"/>
              </a:rPr>
              <a:t>高額療養費支給</a:t>
            </a:r>
            <a:endParaRPr kumimoji="1" lang="en-US" altLang="ja-JP" sz="3467"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2</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15</a:t>
            </a:r>
            <a:r>
              <a:rPr kumimoji="1" lang="ja-JP" altLang="en-US" sz="3467" b="1" dirty="0">
                <a:latin typeface="メイリオ" panose="020B0604030504040204" pitchFamily="50" charset="-128"/>
                <a:ea typeface="メイリオ" panose="020B0604030504040204" pitchFamily="50" charset="-128"/>
              </a:rPr>
              <a:t>頃までに支給額計算</a:t>
            </a:r>
            <a:endParaRPr kumimoji="1" lang="en-US" altLang="ja-JP" sz="3467"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2</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25</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	</a:t>
            </a:r>
            <a:r>
              <a:rPr kumimoji="1" lang="ja-JP" altLang="en-US" sz="3467" b="1" dirty="0">
                <a:latin typeface="メイリオ" panose="020B0604030504040204" pitchFamily="50" charset="-128"/>
                <a:ea typeface="メイリオ" panose="020B0604030504040204" pitchFamily="50" charset="-128"/>
              </a:rPr>
              <a:t>指定口座へ支給</a:t>
            </a:r>
            <a:endParaRPr kumimoji="1" lang="en-US" altLang="ja-JP" sz="3467"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FD3F7BD7-019F-4D21-AEA3-6ACCFA05037C}"/>
              </a:ext>
            </a:extLst>
          </p:cNvPr>
          <p:cNvSpPr/>
          <p:nvPr/>
        </p:nvSpPr>
        <p:spPr>
          <a:xfrm>
            <a:off x="685743" y="3069215"/>
            <a:ext cx="11836513" cy="3767570"/>
          </a:xfrm>
          <a:prstGeom prst="rect">
            <a:avLst/>
          </a:prstGeom>
        </p:spPr>
        <p:txBody>
          <a:bodyPr wrap="square">
            <a:spAutoFit/>
          </a:bodyPr>
          <a:lstStyle/>
          <a:p>
            <a:pPr indent="507523" algn="just">
              <a:lnSpc>
                <a:spcPct val="110000"/>
              </a:lnSpc>
              <a:spcBef>
                <a:spcPts val="1156"/>
              </a:spcBef>
            </a:pPr>
            <a:r>
              <a:rPr kumimoji="1" lang="en-US" altLang="ja-JP" sz="3467" b="1" dirty="0">
                <a:latin typeface="メイリオ" panose="020B0604030504040204" pitchFamily="50" charset="-128"/>
                <a:ea typeface="メイリオ" panose="020B0604030504040204" pitchFamily="50" charset="-128"/>
              </a:rPr>
              <a:t>2</a:t>
            </a:r>
            <a:r>
              <a:rPr kumimoji="1" lang="ja-JP" altLang="en-US" sz="3467" b="1" dirty="0">
                <a:latin typeface="メイリオ" panose="020B0604030504040204" pitchFamily="50" charset="-128"/>
                <a:ea typeface="メイリオ" panose="020B0604030504040204" pitchFamily="50" charset="-128"/>
              </a:rPr>
              <a:t>割負担及び</a:t>
            </a:r>
            <a:r>
              <a:rPr kumimoji="1" lang="en-US" altLang="ja-JP" sz="3467" b="1" dirty="0">
                <a:latin typeface="メイリオ" panose="020B0604030504040204" pitchFamily="50" charset="-128"/>
                <a:ea typeface="メイリオ" panose="020B0604030504040204" pitchFamily="50" charset="-128"/>
              </a:rPr>
              <a:t>3</a:t>
            </a:r>
            <a:r>
              <a:rPr kumimoji="1" lang="ja-JP" altLang="en-US" sz="3467" b="1" dirty="0">
                <a:latin typeface="メイリオ" panose="020B0604030504040204" pitchFamily="50" charset="-128"/>
                <a:ea typeface="メイリオ" panose="020B0604030504040204" pitchFamily="50" charset="-128"/>
              </a:rPr>
              <a:t>割負担の方は、申請書に添付した領収書について、申請の時点で一旦すべてお預し、今後発行する支給決定通知と併せて後日返還いたします。確定申告等にご利用下さい。</a:t>
            </a:r>
            <a:endParaRPr kumimoji="1" lang="en-US" altLang="ja-JP" sz="3467" b="1" dirty="0">
              <a:latin typeface="メイリオ" panose="020B0604030504040204" pitchFamily="50" charset="-128"/>
              <a:ea typeface="メイリオ" panose="020B0604030504040204" pitchFamily="50" charset="-128"/>
            </a:endParaRPr>
          </a:p>
          <a:p>
            <a:pPr indent="507523" algn="just">
              <a:lnSpc>
                <a:spcPct val="110000"/>
              </a:lnSpc>
              <a:spcBef>
                <a:spcPts val="1156"/>
              </a:spcBef>
            </a:pPr>
            <a:r>
              <a:rPr kumimoji="1" lang="ja-JP" altLang="en-US" sz="3467" b="1" dirty="0">
                <a:latin typeface="メイリオ" panose="020B0604030504040204" pitchFamily="50" charset="-128"/>
                <a:ea typeface="メイリオ" panose="020B0604030504040204" pitchFamily="50" charset="-128"/>
              </a:rPr>
              <a:t>なお、申請時に窓口で返却は行いませんのでご了承ください。</a:t>
            </a:r>
            <a:endParaRPr kumimoji="1" lang="en-US" altLang="ja-JP" sz="3467"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5E87CC9F-1FCE-4C82-A10E-E4E880A3932D}"/>
              </a:ext>
            </a:extLst>
          </p:cNvPr>
          <p:cNvSpPr/>
          <p:nvPr/>
        </p:nvSpPr>
        <p:spPr>
          <a:xfrm>
            <a:off x="945496" y="1015203"/>
            <a:ext cx="11260766" cy="13761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dist"/>
            <a:r>
              <a:rPr kumimoji="1" lang="ja-JP" altLang="en-US" sz="3467" b="1" dirty="0">
                <a:solidFill>
                  <a:srgbClr val="0070C0"/>
                </a:solidFill>
                <a:effectLst>
                  <a:outerShdw blurRad="50800" dist="38100" dir="16200000" rotWithShape="0">
                    <a:prstClr val="black">
                      <a:alpha val="40000"/>
                    </a:prstClr>
                  </a:outerShdw>
                </a:effectLst>
                <a:latin typeface="メイリオ" panose="020B0604030504040204" pitchFamily="50" charset="-128"/>
                <a:ea typeface="メイリオ" panose="020B0604030504040204" pitchFamily="50" charset="-128"/>
              </a:rPr>
              <a:t>制度変更に伴い領収書の扱いを変更します</a:t>
            </a:r>
          </a:p>
        </p:txBody>
      </p:sp>
    </p:spTree>
    <p:extLst>
      <p:ext uri="{BB962C8B-B14F-4D97-AF65-F5344CB8AC3E}">
        <p14:creationId xmlns:p14="http://schemas.microsoft.com/office/powerpoint/2010/main" val="268054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D5704FF-C50B-4FF7-A5BA-A0B04EF5686C}"/>
              </a:ext>
            </a:extLst>
          </p:cNvPr>
          <p:cNvSpPr txBox="1"/>
          <p:nvPr/>
        </p:nvSpPr>
        <p:spPr>
          <a:xfrm>
            <a:off x="575733" y="4757471"/>
            <a:ext cx="12056533" cy="4548489"/>
          </a:xfrm>
          <a:prstGeom prst="rect">
            <a:avLst/>
          </a:prstGeom>
          <a:noFill/>
        </p:spPr>
        <p:txBody>
          <a:bodyPr wrap="square" rtlCol="0">
            <a:spAutoFit/>
          </a:bodyPr>
          <a:lstStyle/>
          <a:p>
            <a:pPr marL="688991" indent="-550326" algn="just">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見直しに至る経緯</a:t>
            </a:r>
            <a:endParaRPr kumimoji="1" lang="en-US" altLang="ja-JP" sz="3081" b="1" dirty="0">
              <a:latin typeface="メイリオ" panose="020B0604030504040204" pitchFamily="50" charset="-128"/>
              <a:ea typeface="メイリオ" panose="020B0604030504040204" pitchFamily="50" charset="-128"/>
            </a:endParaRPr>
          </a:p>
          <a:p>
            <a:pPr marL="138665" indent="415994" algn="just">
              <a:lnSpc>
                <a:spcPct val="110000"/>
              </a:lnSpc>
              <a:spcBef>
                <a:spcPts val="578"/>
              </a:spcBef>
              <a:buClr>
                <a:srgbClr val="103185"/>
              </a:buClr>
            </a:pPr>
            <a:endParaRPr kumimoji="1" lang="en-US" altLang="ja-JP" sz="770" b="1" dirty="0">
              <a:latin typeface="メイリオ" panose="020B0604030504040204" pitchFamily="50" charset="-128"/>
              <a:ea typeface="メイリオ" panose="020B0604030504040204" pitchFamily="50" charset="-128"/>
            </a:endParaRPr>
          </a:p>
          <a:p>
            <a:pPr marL="138665" indent="415994" algn="just">
              <a:lnSpc>
                <a:spcPct val="110000"/>
              </a:lnSpc>
              <a:spcBef>
                <a:spcPts val="578"/>
              </a:spcBef>
              <a:buClr>
                <a:srgbClr val="103185"/>
              </a:buClr>
            </a:pPr>
            <a:r>
              <a:rPr kumimoji="1" lang="ja-JP" altLang="en-US" sz="3081" dirty="0">
                <a:latin typeface="メイリオ" panose="020B0604030504040204" pitchFamily="50" charset="-128"/>
                <a:ea typeface="メイリオ" panose="020B0604030504040204" pitchFamily="50" charset="-128"/>
              </a:rPr>
              <a:t>制度開始から</a:t>
            </a:r>
            <a:r>
              <a:rPr kumimoji="1" lang="en-US" altLang="ja-JP" sz="3081" dirty="0">
                <a:latin typeface="メイリオ" panose="020B0604030504040204" pitchFamily="50" charset="-128"/>
                <a:ea typeface="メイリオ" panose="020B0604030504040204" pitchFamily="50" charset="-128"/>
              </a:rPr>
              <a:t>10</a:t>
            </a:r>
            <a:r>
              <a:rPr kumimoji="1" lang="ja-JP" altLang="en-US" sz="3081" dirty="0">
                <a:latin typeface="メイリオ" panose="020B0604030504040204" pitchFamily="50" charset="-128"/>
                <a:ea typeface="メイリオ" panose="020B0604030504040204" pitchFamily="50" charset="-128"/>
              </a:rPr>
              <a:t>年が経過し、対象者と助成額は、年々増加しています。令和</a:t>
            </a:r>
            <a:r>
              <a:rPr kumimoji="1" lang="en-US" altLang="ja-JP" sz="3081" dirty="0">
                <a:latin typeface="メイリオ" panose="020B0604030504040204" pitchFamily="50" charset="-128"/>
                <a:ea typeface="メイリオ" panose="020B0604030504040204" pitchFamily="50" charset="-128"/>
              </a:rPr>
              <a:t>4</a:t>
            </a:r>
            <a:r>
              <a:rPr kumimoji="1" lang="ja-JP" altLang="en-US" sz="3081" dirty="0">
                <a:latin typeface="メイリオ" panose="020B0604030504040204" pitchFamily="50" charset="-128"/>
                <a:ea typeface="メイリオ" panose="020B0604030504040204" pitchFamily="50" charset="-128"/>
              </a:rPr>
              <a:t>年（</a:t>
            </a:r>
            <a:r>
              <a:rPr kumimoji="1" lang="en-US" altLang="ja-JP" sz="3081" dirty="0">
                <a:latin typeface="メイリオ" panose="020B0604030504040204" pitchFamily="50" charset="-128"/>
                <a:ea typeface="メイリオ" panose="020B0604030504040204" pitchFamily="50" charset="-128"/>
              </a:rPr>
              <a:t>2022</a:t>
            </a:r>
            <a:r>
              <a:rPr kumimoji="1" lang="ja-JP" altLang="en-US" sz="3081" dirty="0">
                <a:latin typeface="メイリオ" panose="020B0604030504040204" pitchFamily="50" charset="-128"/>
                <a:ea typeface="メイリオ" panose="020B0604030504040204" pitchFamily="50" charset="-128"/>
              </a:rPr>
              <a:t>年）度以降は、団塊の世代（第</a:t>
            </a:r>
            <a:r>
              <a:rPr kumimoji="1" lang="en-US" altLang="ja-JP" sz="3081" dirty="0">
                <a:latin typeface="メイリオ" panose="020B0604030504040204" pitchFamily="50" charset="-128"/>
                <a:ea typeface="メイリオ" panose="020B0604030504040204" pitchFamily="50" charset="-128"/>
              </a:rPr>
              <a:t>1</a:t>
            </a:r>
            <a:r>
              <a:rPr kumimoji="1" lang="ja-JP" altLang="en-US" sz="3081" dirty="0">
                <a:latin typeface="メイリオ" panose="020B0604030504040204" pitchFamily="50" charset="-128"/>
                <a:ea typeface="メイリオ" panose="020B0604030504040204" pitchFamily="50" charset="-128"/>
              </a:rPr>
              <a:t>次ベビーブーム）の方が</a:t>
            </a:r>
            <a:r>
              <a:rPr kumimoji="1" lang="en-US" altLang="ja-JP" sz="3081" dirty="0">
                <a:latin typeface="メイリオ" panose="020B0604030504040204" pitchFamily="50" charset="-128"/>
                <a:ea typeface="メイリオ" panose="020B0604030504040204" pitchFamily="50" charset="-128"/>
              </a:rPr>
              <a:t>75</a:t>
            </a:r>
            <a:r>
              <a:rPr kumimoji="1" lang="ja-JP" altLang="en-US" sz="3081" dirty="0">
                <a:latin typeface="メイリオ" panose="020B0604030504040204" pitchFamily="50" charset="-128"/>
                <a:ea typeface="メイリオ" panose="020B0604030504040204" pitchFamily="50" charset="-128"/>
              </a:rPr>
              <a:t>歳を迎え、対象者が急増していくこと、また、制度改正により後期高齢者の窓口</a:t>
            </a:r>
            <a:r>
              <a:rPr kumimoji="1" lang="en-US" altLang="ja-JP" sz="3081" dirty="0">
                <a:latin typeface="メイリオ" panose="020B0604030504040204" pitchFamily="50" charset="-128"/>
                <a:ea typeface="メイリオ" panose="020B0604030504040204" pitchFamily="50" charset="-128"/>
              </a:rPr>
              <a:t>2</a:t>
            </a:r>
            <a:r>
              <a:rPr kumimoji="1" lang="ja-JP" altLang="en-US" sz="3081" dirty="0">
                <a:latin typeface="メイリオ" panose="020B0604030504040204" pitchFamily="50" charset="-128"/>
                <a:ea typeface="メイリオ" panose="020B0604030504040204" pitchFamily="50" charset="-128"/>
              </a:rPr>
              <a:t>割負担が新設され、現状のままでは、助成額がますます増えていくことが予測されるため、今後の高齢者医療費助成事業の在り方やその内容を考える時期を迎えました。</a:t>
            </a:r>
            <a:endParaRPr kumimoji="1" lang="en-US" altLang="ja-JP" sz="308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19A3C42-491A-4824-A56D-9063D7D8DDE5}"/>
              </a:ext>
            </a:extLst>
          </p:cNvPr>
          <p:cNvSpPr txBox="1"/>
          <p:nvPr/>
        </p:nvSpPr>
        <p:spPr>
          <a:xfrm>
            <a:off x="575733" y="713677"/>
            <a:ext cx="12056533" cy="3571042"/>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県内で唯一</a:t>
            </a:r>
            <a:r>
              <a:rPr kumimoji="1" lang="en-US" altLang="ja-JP" sz="3081" b="1" dirty="0">
                <a:latin typeface="メイリオ" panose="020B0604030504040204" pitchFamily="50" charset="-128"/>
                <a:ea typeface="メイリオ" panose="020B0604030504040204" pitchFamily="50" charset="-128"/>
              </a:rPr>
              <a:t>75</a:t>
            </a:r>
            <a:r>
              <a:rPr kumimoji="1" lang="ja-JP" altLang="en-US" sz="3081" b="1" dirty="0">
                <a:latin typeface="メイリオ" panose="020B0604030504040204" pitchFamily="50" charset="-128"/>
                <a:ea typeface="メイリオ" panose="020B0604030504040204" pitchFamily="50" charset="-128"/>
              </a:rPr>
              <a:t>歳以上に対し医療費の助成を行っています</a:t>
            </a:r>
            <a:endParaRPr kumimoji="1" lang="en-US" altLang="ja-JP" sz="3081" b="1" dirty="0">
              <a:latin typeface="メイリオ" panose="020B0604030504040204" pitchFamily="50" charset="-128"/>
              <a:ea typeface="メイリオ" panose="020B0604030504040204" pitchFamily="50" charset="-128"/>
            </a:endParaRPr>
          </a:p>
          <a:p>
            <a:pPr marL="138665">
              <a:lnSpc>
                <a:spcPct val="110000"/>
              </a:lnSpc>
              <a:spcBef>
                <a:spcPts val="578"/>
              </a:spcBef>
              <a:buClr>
                <a:srgbClr val="103185"/>
              </a:buClr>
            </a:pPr>
            <a:endParaRPr kumimoji="1" lang="en-US" altLang="ja-JP" sz="770" b="1" dirty="0">
              <a:latin typeface="メイリオ" panose="020B0604030504040204" pitchFamily="50" charset="-128"/>
              <a:ea typeface="メイリオ" panose="020B0604030504040204" pitchFamily="50" charset="-128"/>
            </a:endParaRPr>
          </a:p>
          <a:p>
            <a:pPr marL="138665">
              <a:lnSpc>
                <a:spcPct val="110000"/>
              </a:lnSpc>
              <a:spcBef>
                <a:spcPts val="578"/>
              </a:spcBef>
              <a:buClr>
                <a:srgbClr val="103185"/>
              </a:buClr>
            </a:pPr>
            <a:r>
              <a:rPr kumimoji="1" lang="ja-JP" altLang="en-US" sz="3081" dirty="0">
                <a:latin typeface="メイリオ" panose="020B0604030504040204" pitchFamily="50" charset="-128"/>
                <a:ea typeface="メイリオ" panose="020B0604030504040204" pitchFamily="50" charset="-128"/>
              </a:rPr>
              <a:t>　</a:t>
            </a:r>
            <a:r>
              <a:rPr kumimoji="1" lang="en-US" altLang="ja-JP" sz="3081" dirty="0">
                <a:latin typeface="メイリオ" panose="020B0604030504040204" pitchFamily="50" charset="-128"/>
                <a:ea typeface="メイリオ" panose="020B0604030504040204" pitchFamily="50" charset="-128"/>
              </a:rPr>
              <a:t>75</a:t>
            </a:r>
            <a:r>
              <a:rPr kumimoji="1" lang="ja-JP" altLang="en-US" sz="3081" dirty="0">
                <a:latin typeface="メイリオ" panose="020B0604030504040204" pitchFamily="50" charset="-128"/>
                <a:ea typeface="メイリオ" panose="020B0604030504040204" pitchFamily="50" charset="-128"/>
              </a:rPr>
              <a:t>歳以上の方々に対し、医療費の助成を行っている市町は石川県内では川北町が唯一です。また、全国的にも所得等に関係なく、</a:t>
            </a:r>
            <a:r>
              <a:rPr kumimoji="1" lang="en-US" altLang="ja-JP" sz="3081" dirty="0">
                <a:latin typeface="メイリオ" panose="020B0604030504040204" pitchFamily="50" charset="-128"/>
                <a:ea typeface="メイリオ" panose="020B0604030504040204" pitchFamily="50" charset="-128"/>
              </a:rPr>
              <a:t>75</a:t>
            </a:r>
            <a:r>
              <a:rPr kumimoji="1" lang="ja-JP" altLang="en-US" sz="3081" dirty="0">
                <a:latin typeface="メイリオ" panose="020B0604030504040204" pitchFamily="50" charset="-128"/>
                <a:ea typeface="メイリオ" panose="020B0604030504040204" pitchFamily="50" charset="-128"/>
              </a:rPr>
              <a:t>歳以上の全ての方を対象とした高齢者に対する医療費助成を行っている市町村は数市町村しかありません。</a:t>
            </a:r>
            <a:r>
              <a:rPr kumimoji="1" lang="ja-JP" altLang="en-US" sz="3274" b="1" u="sng" dirty="0">
                <a:latin typeface="メイリオ" panose="020B0604030504040204" pitchFamily="50" charset="-128"/>
                <a:ea typeface="メイリオ" panose="020B0604030504040204" pitchFamily="50" charset="-128"/>
              </a:rPr>
              <a:t>町としても、この高齢者医療費助成を長く続けていきたいと考えています</a:t>
            </a:r>
            <a:r>
              <a:rPr kumimoji="1" lang="ja-JP" altLang="en-US" sz="3274" b="1" u="dbl" dirty="0">
                <a:latin typeface="メイリオ" panose="020B0604030504040204" pitchFamily="50" charset="-128"/>
                <a:ea typeface="メイリオ" panose="020B0604030504040204" pitchFamily="50" charset="-128"/>
              </a:rPr>
              <a:t>。</a:t>
            </a:r>
            <a:endParaRPr kumimoji="1" lang="en-US" altLang="ja-JP" sz="3274" b="1" u="dbl"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3065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53A3B32-D7F2-40AB-915B-0F6BB9A3B0D7}"/>
              </a:ext>
            </a:extLst>
          </p:cNvPr>
          <p:cNvSpPr txBox="1"/>
          <p:nvPr/>
        </p:nvSpPr>
        <p:spPr>
          <a:xfrm>
            <a:off x="1151468" y="939063"/>
            <a:ext cx="10905064" cy="2776722"/>
          </a:xfrm>
          <a:prstGeom prst="rect">
            <a:avLst/>
          </a:prstGeom>
          <a:noFill/>
        </p:spPr>
        <p:txBody>
          <a:bodyPr wrap="square" rtlCol="0">
            <a:spAutoFit/>
          </a:bodyPr>
          <a:lstStyle/>
          <a:p>
            <a:pPr indent="522811" algn="just">
              <a:lnSpc>
                <a:spcPct val="110000"/>
              </a:lnSpc>
              <a:spcBef>
                <a:spcPts val="578"/>
              </a:spcBef>
              <a:buFont typeface="Wingdings" panose="05000000000000000000" pitchFamily="2" charset="2"/>
              <a:buChar char="l"/>
            </a:pPr>
            <a:r>
              <a:rPr kumimoji="1" lang="ja-JP" altLang="en-US" sz="3081" b="1" dirty="0">
                <a:latin typeface="メイリオ" panose="020B0604030504040204" pitchFamily="50" charset="-128"/>
                <a:ea typeface="メイリオ" panose="020B0604030504040204" pitchFamily="50" charset="-128"/>
              </a:rPr>
              <a:t>高齢者医療費助成に関する予測</a:t>
            </a:r>
            <a:endParaRPr kumimoji="1" lang="en-US" altLang="ja-JP" sz="3081" b="1" dirty="0">
              <a:latin typeface="メイリオ" panose="020B0604030504040204" pitchFamily="50" charset="-128"/>
              <a:ea typeface="メイリオ" panose="020B0604030504040204" pitchFamily="50" charset="-128"/>
            </a:endParaRPr>
          </a:p>
          <a:p>
            <a:pPr algn="just">
              <a:lnSpc>
                <a:spcPct val="110000"/>
              </a:lnSpc>
              <a:spcBef>
                <a:spcPts val="578"/>
              </a:spcBef>
            </a:pPr>
            <a:r>
              <a:rPr kumimoji="1" lang="ja-JP" altLang="en-US" sz="3081" dirty="0">
                <a:latin typeface="メイリオ" panose="020B0604030504040204" pitchFamily="50" charset="-128"/>
                <a:ea typeface="メイリオ" panose="020B0604030504040204" pitchFamily="50" charset="-128"/>
              </a:rPr>
              <a:t>　令和</a:t>
            </a:r>
            <a:r>
              <a:rPr kumimoji="1" lang="en-US" altLang="ja-JP" sz="3081" dirty="0">
                <a:latin typeface="メイリオ" panose="020B0604030504040204" pitchFamily="50" charset="-128"/>
                <a:ea typeface="メイリオ" panose="020B0604030504040204" pitchFamily="50" charset="-128"/>
              </a:rPr>
              <a:t>4</a:t>
            </a:r>
            <a:r>
              <a:rPr kumimoji="1" lang="ja-JP" altLang="en-US" sz="3081" dirty="0">
                <a:latin typeface="メイリオ" panose="020B0604030504040204" pitchFamily="50" charset="-128"/>
                <a:ea typeface="メイリオ" panose="020B0604030504040204" pitchFamily="50" charset="-128"/>
              </a:rPr>
              <a:t>年</a:t>
            </a:r>
            <a:r>
              <a:rPr kumimoji="1" lang="en-US" altLang="ja-JP" sz="3081" dirty="0">
                <a:latin typeface="メイリオ" panose="020B0604030504040204" pitchFamily="50" charset="-128"/>
                <a:ea typeface="メイリオ" panose="020B0604030504040204" pitchFamily="50" charset="-128"/>
              </a:rPr>
              <a:t>1</a:t>
            </a:r>
            <a:r>
              <a:rPr kumimoji="1" lang="ja-JP" altLang="en-US" sz="3081" dirty="0">
                <a:latin typeface="メイリオ" panose="020B0604030504040204" pitchFamily="50" charset="-128"/>
                <a:ea typeface="メイリオ" panose="020B0604030504040204" pitchFamily="50" charset="-128"/>
              </a:rPr>
              <a:t>月末現在、川北町の人口のうち</a:t>
            </a:r>
            <a:r>
              <a:rPr kumimoji="1" lang="en-US" altLang="ja-JP" sz="3081" dirty="0">
                <a:latin typeface="メイリオ" panose="020B0604030504040204" pitchFamily="50" charset="-128"/>
                <a:ea typeface="メイリオ" panose="020B0604030504040204" pitchFamily="50" charset="-128"/>
              </a:rPr>
              <a:t>75</a:t>
            </a:r>
            <a:r>
              <a:rPr kumimoji="1" lang="ja-JP" altLang="en-US" sz="3081" dirty="0">
                <a:latin typeface="メイリオ" panose="020B0604030504040204" pitchFamily="50" charset="-128"/>
                <a:ea typeface="メイリオ" panose="020B0604030504040204" pitchFamily="50" charset="-128"/>
              </a:rPr>
              <a:t>歳以上は人口の約</a:t>
            </a:r>
            <a:r>
              <a:rPr kumimoji="1" lang="en-US" altLang="ja-JP" sz="3081" dirty="0">
                <a:latin typeface="メイリオ" panose="020B0604030504040204" pitchFamily="50" charset="-128"/>
                <a:ea typeface="メイリオ" panose="020B0604030504040204" pitchFamily="50" charset="-128"/>
              </a:rPr>
              <a:t>11</a:t>
            </a:r>
            <a:r>
              <a:rPr kumimoji="1" lang="ja-JP" altLang="en-US" sz="3081" dirty="0">
                <a:latin typeface="メイリオ" panose="020B0604030504040204" pitchFamily="50" charset="-128"/>
                <a:ea typeface="メイリオ" panose="020B0604030504040204" pitchFamily="50" charset="-128"/>
              </a:rPr>
              <a:t>％だが、令和</a:t>
            </a:r>
            <a:r>
              <a:rPr kumimoji="1" lang="en-US" altLang="ja-JP" sz="3081" dirty="0">
                <a:latin typeface="メイリオ" panose="020B0604030504040204" pitchFamily="50" charset="-128"/>
                <a:ea typeface="メイリオ" panose="020B0604030504040204" pitchFamily="50" charset="-128"/>
              </a:rPr>
              <a:t>10</a:t>
            </a:r>
            <a:r>
              <a:rPr kumimoji="1" lang="ja-JP" altLang="en-US" sz="3081" dirty="0">
                <a:latin typeface="メイリオ" panose="020B0604030504040204" pitchFamily="50" charset="-128"/>
                <a:ea typeface="メイリオ" panose="020B0604030504040204" pitchFamily="50" charset="-128"/>
              </a:rPr>
              <a:t>年頃になると</a:t>
            </a:r>
            <a:r>
              <a:rPr kumimoji="1" lang="en-US" altLang="ja-JP" sz="3081" dirty="0">
                <a:latin typeface="メイリオ" panose="020B0604030504040204" pitchFamily="50" charset="-128"/>
                <a:ea typeface="メイリオ" panose="020B0604030504040204" pitchFamily="50" charset="-128"/>
              </a:rPr>
              <a:t>75</a:t>
            </a:r>
            <a:r>
              <a:rPr kumimoji="1" lang="ja-JP" altLang="en-US" sz="3081" dirty="0">
                <a:latin typeface="メイリオ" panose="020B0604030504040204" pitchFamily="50" charset="-128"/>
                <a:ea typeface="メイリオ" panose="020B0604030504040204" pitchFamily="50" charset="-128"/>
              </a:rPr>
              <a:t>歳以上は約</a:t>
            </a:r>
            <a:r>
              <a:rPr kumimoji="1" lang="en-US" altLang="ja-JP" sz="3081" dirty="0">
                <a:latin typeface="メイリオ" panose="020B0604030504040204" pitchFamily="50" charset="-128"/>
                <a:ea typeface="メイリオ" panose="020B0604030504040204" pitchFamily="50" charset="-128"/>
              </a:rPr>
              <a:t>14</a:t>
            </a:r>
            <a:r>
              <a:rPr kumimoji="1" lang="ja-JP" altLang="en-US" sz="3081" dirty="0">
                <a:latin typeface="メイリオ" panose="020B0604030504040204" pitchFamily="50" charset="-128"/>
                <a:ea typeface="メイリオ" panose="020B0604030504040204" pitchFamily="50" charset="-128"/>
              </a:rPr>
              <a:t>％となり、高齢者医療費助成の年間費用は令和</a:t>
            </a:r>
            <a:r>
              <a:rPr kumimoji="1" lang="en-US" altLang="ja-JP" sz="3081" dirty="0">
                <a:latin typeface="メイリオ" panose="020B0604030504040204" pitchFamily="50" charset="-128"/>
                <a:ea typeface="メイリオ" panose="020B0604030504040204" pitchFamily="50" charset="-128"/>
              </a:rPr>
              <a:t>3</a:t>
            </a:r>
            <a:r>
              <a:rPr kumimoji="1" lang="ja-JP" altLang="en-US" sz="3081" dirty="0">
                <a:latin typeface="メイリオ" panose="020B0604030504040204" pitchFamily="50" charset="-128"/>
                <a:ea typeface="メイリオ" panose="020B0604030504040204" pitchFamily="50" charset="-128"/>
              </a:rPr>
              <a:t>年度の</a:t>
            </a:r>
            <a:r>
              <a:rPr kumimoji="1" lang="en-US" altLang="ja-JP" sz="3081" dirty="0">
                <a:latin typeface="メイリオ" panose="020B0604030504040204" pitchFamily="50" charset="-128"/>
                <a:ea typeface="メイリオ" panose="020B0604030504040204" pitchFamily="50" charset="-128"/>
              </a:rPr>
              <a:t>1.6</a:t>
            </a:r>
            <a:r>
              <a:rPr kumimoji="1" lang="ja-JP" altLang="en-US" sz="3081" dirty="0">
                <a:latin typeface="メイリオ" panose="020B0604030504040204" pitchFamily="50" charset="-128"/>
                <a:ea typeface="メイリオ" panose="020B0604030504040204" pitchFamily="50" charset="-128"/>
              </a:rPr>
              <a:t>倍になる見込みです。</a:t>
            </a:r>
            <a:endParaRPr kumimoji="1" lang="en-US" altLang="ja-JP" sz="308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678D7A7D-355F-4388-9F41-E5A7F4091767}"/>
              </a:ext>
            </a:extLst>
          </p:cNvPr>
          <p:cNvPicPr>
            <a:picLocks noChangeAspect="1"/>
          </p:cNvPicPr>
          <p:nvPr/>
        </p:nvPicPr>
        <p:blipFill>
          <a:blip r:embed="rId2"/>
          <a:stretch>
            <a:fillRect/>
          </a:stretch>
        </p:blipFill>
        <p:spPr>
          <a:xfrm>
            <a:off x="1859067" y="3589074"/>
            <a:ext cx="9489863" cy="5587583"/>
          </a:xfrm>
          <a:prstGeom prst="rect">
            <a:avLst/>
          </a:prstGeom>
        </p:spPr>
      </p:pic>
    </p:spTree>
    <p:extLst>
      <p:ext uri="{BB962C8B-B14F-4D97-AF65-F5344CB8AC3E}">
        <p14:creationId xmlns:p14="http://schemas.microsoft.com/office/powerpoint/2010/main" val="257784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4B0460-C736-4EAA-848B-F1481319D842}"/>
              </a:ext>
            </a:extLst>
          </p:cNvPr>
          <p:cNvSpPr txBox="1"/>
          <p:nvPr/>
        </p:nvSpPr>
        <p:spPr>
          <a:xfrm>
            <a:off x="555102" y="1326814"/>
            <a:ext cx="11615063" cy="622614"/>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高齢者医療費助成のこれから</a:t>
            </a:r>
            <a:endParaRPr kumimoji="1" lang="en-US" altLang="ja-JP" sz="1733"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012F424-BC98-4E8F-83E1-D139BD4D23FD}"/>
              </a:ext>
            </a:extLst>
          </p:cNvPr>
          <p:cNvSpPr txBox="1"/>
          <p:nvPr/>
        </p:nvSpPr>
        <p:spPr>
          <a:xfrm>
            <a:off x="872836" y="2281937"/>
            <a:ext cx="11297330" cy="5471819"/>
          </a:xfrm>
          <a:prstGeom prst="rect">
            <a:avLst/>
          </a:prstGeom>
          <a:noFill/>
        </p:spPr>
        <p:txBody>
          <a:bodyPr wrap="square" rtlCol="0">
            <a:spAutoFit/>
          </a:bodyPr>
          <a:lstStyle/>
          <a:p>
            <a:pPr indent="348540">
              <a:lnSpc>
                <a:spcPct val="110000"/>
              </a:lnSpc>
            </a:pPr>
            <a:r>
              <a:rPr kumimoji="1" lang="ja-JP" altLang="en-US" sz="2889" dirty="0">
                <a:latin typeface="メイリオ" panose="020B0604030504040204" pitchFamily="50" charset="-128"/>
                <a:ea typeface="メイリオ" panose="020B0604030504040204" pitchFamily="50" charset="-128"/>
              </a:rPr>
              <a:t>川北町の税収は、高齢者医療費助成制度開始当初に比べ減少しており、今後、大幅な増収を見込めないのが現状です。また、町全体の支出に占める高齢者医療費助成は約</a:t>
            </a:r>
            <a:r>
              <a:rPr kumimoji="1" lang="en-US" altLang="ja-JP" sz="2889" dirty="0">
                <a:latin typeface="メイリオ" panose="020B0604030504040204" pitchFamily="50" charset="-128"/>
                <a:ea typeface="メイリオ" panose="020B0604030504040204" pitchFamily="50" charset="-128"/>
              </a:rPr>
              <a:t>1%</a:t>
            </a:r>
            <a:r>
              <a:rPr kumimoji="1" lang="ja-JP" altLang="en-US" sz="2889" dirty="0">
                <a:latin typeface="メイリオ" panose="020B0604030504040204" pitchFamily="50" charset="-128"/>
                <a:ea typeface="メイリオ" panose="020B0604030504040204" pitchFamily="50" charset="-128"/>
              </a:rPr>
              <a:t>と僅かですが、国の補助などを伴わない町独自のものであり、近年、一般家庭の貯金にあたる財政調整基金を取り崩している現状をふまえるとその影響は無視できない状況にあります。</a:t>
            </a:r>
            <a:endParaRPr kumimoji="1" lang="en-US" altLang="ja-JP" sz="2889" dirty="0">
              <a:latin typeface="メイリオ" panose="020B0604030504040204" pitchFamily="50" charset="-128"/>
              <a:ea typeface="メイリオ" panose="020B0604030504040204" pitchFamily="50" charset="-128"/>
            </a:endParaRPr>
          </a:p>
          <a:p>
            <a:pPr indent="348540">
              <a:lnSpc>
                <a:spcPct val="110000"/>
              </a:lnSpc>
            </a:pPr>
            <a:r>
              <a:rPr kumimoji="1" lang="ja-JP" altLang="en-US" sz="2889" dirty="0">
                <a:latin typeface="メイリオ" panose="020B0604030504040204" pitchFamily="50" charset="-128"/>
                <a:ea typeface="メイリオ" panose="020B0604030504040204" pitchFamily="50" charset="-128"/>
              </a:rPr>
              <a:t>この制度を続けていくために、町内各種団体の方とともに、持続可能な制度となるよう検討するための検討委員会を立ち上げ、検討を重ねてきました。委員の方々からは、様々な立場と視点からご意見をいただき、助成内容など話し合いを行い、見直した結果は以下のとおりです。</a:t>
            </a:r>
          </a:p>
        </p:txBody>
      </p:sp>
    </p:spTree>
    <p:extLst>
      <p:ext uri="{BB962C8B-B14F-4D97-AF65-F5344CB8AC3E}">
        <p14:creationId xmlns:p14="http://schemas.microsoft.com/office/powerpoint/2010/main" val="137832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713DC60F-FB29-4A35-97AA-B0D13D3CDE51}"/>
              </a:ext>
            </a:extLst>
          </p:cNvPr>
          <p:cNvSpPr txBox="1"/>
          <p:nvPr/>
        </p:nvSpPr>
        <p:spPr>
          <a:xfrm>
            <a:off x="1060057" y="1031099"/>
            <a:ext cx="11087885" cy="4428135"/>
          </a:xfrm>
          <a:prstGeom prst="rect">
            <a:avLst/>
          </a:prstGeom>
          <a:noFill/>
        </p:spPr>
        <p:txBody>
          <a:bodyPr wrap="square" rtlCol="0">
            <a:spAutoFit/>
          </a:bodyPr>
          <a:lstStyle/>
          <a:p>
            <a:pPr>
              <a:lnSpc>
                <a:spcPct val="110000"/>
              </a:lnSpc>
            </a:pPr>
            <a:r>
              <a:rPr kumimoji="1" lang="ja-JP" altLang="en-US" sz="3659" b="1" dirty="0">
                <a:latin typeface="メイリオ" panose="020B0604030504040204" pitchFamily="50" charset="-128"/>
                <a:ea typeface="メイリオ" panose="020B0604030504040204" pitchFamily="50" charset="-128"/>
              </a:rPr>
              <a:t>　令和４年</a:t>
            </a:r>
            <a:r>
              <a:rPr lang="en-US" altLang="ja-JP" sz="3659" b="1" dirty="0">
                <a:latin typeface="メイリオ" panose="020B0604030504040204" pitchFamily="50" charset="-128"/>
                <a:ea typeface="メイリオ" panose="020B0604030504040204" pitchFamily="50" charset="-128"/>
              </a:rPr>
              <a:t>10</a:t>
            </a:r>
            <a:r>
              <a:rPr kumimoji="1" lang="ja-JP" altLang="en-US" sz="3659" b="1" dirty="0">
                <a:latin typeface="メイリオ" panose="020B0604030504040204" pitchFamily="50" charset="-128"/>
                <a:ea typeface="メイリオ" panose="020B0604030504040204" pitchFamily="50" charset="-128"/>
              </a:rPr>
              <a:t>月診療分から後期高齢者医療保険の負担割合の見直しに併せ、高齢者医療費助成の助成割合も変更します。</a:t>
            </a:r>
            <a:endParaRPr kumimoji="1" lang="en-US" altLang="ja-JP" sz="3659" b="1" dirty="0">
              <a:latin typeface="メイリオ" panose="020B0604030504040204" pitchFamily="50" charset="-128"/>
              <a:ea typeface="メイリオ" panose="020B0604030504040204" pitchFamily="50" charset="-128"/>
            </a:endParaRPr>
          </a:p>
          <a:p>
            <a:pPr>
              <a:lnSpc>
                <a:spcPct val="110000"/>
              </a:lnSpc>
            </a:pPr>
            <a:r>
              <a:rPr kumimoji="1" lang="ja-JP" altLang="en-US" sz="3659" b="1" dirty="0">
                <a:latin typeface="メイリオ" panose="020B0604030504040204" pitchFamily="50" charset="-128"/>
                <a:ea typeface="メイリオ" panose="020B0604030504040204" pitchFamily="50" charset="-128"/>
              </a:rPr>
              <a:t>　今までは総医療費の負担割合分全額を助成していましたが、これからは総医療費の</a:t>
            </a:r>
            <a:r>
              <a:rPr kumimoji="1" lang="en-US" altLang="ja-JP" sz="3659" b="1" dirty="0">
                <a:latin typeface="メイリオ" panose="020B0604030504040204" pitchFamily="50" charset="-128"/>
                <a:ea typeface="メイリオ" panose="020B0604030504040204" pitchFamily="50" charset="-128"/>
              </a:rPr>
              <a:t>1</a:t>
            </a:r>
            <a:r>
              <a:rPr kumimoji="1" lang="ja-JP" altLang="en-US" sz="3659" b="1" dirty="0">
                <a:latin typeface="メイリオ" panose="020B0604030504040204" pitchFamily="50" charset="-128"/>
                <a:ea typeface="メイリオ" panose="020B0604030504040204" pitchFamily="50" charset="-128"/>
              </a:rPr>
              <a:t>割相当を助成することに変更します。町内の</a:t>
            </a:r>
            <a:r>
              <a:rPr kumimoji="1" lang="en-US" altLang="ja-JP" sz="3659" b="1" dirty="0">
                <a:latin typeface="メイリオ" panose="020B0604030504040204" pitchFamily="50" charset="-128"/>
                <a:ea typeface="メイリオ" panose="020B0604030504040204" pitchFamily="50" charset="-128"/>
              </a:rPr>
              <a:t>75</a:t>
            </a:r>
            <a:r>
              <a:rPr kumimoji="1" lang="ja-JP" altLang="en-US" sz="3659" b="1" dirty="0">
                <a:latin typeface="メイリオ" panose="020B0604030504040204" pitchFamily="50" charset="-128"/>
                <a:ea typeface="メイリオ" panose="020B0604030504040204" pitchFamily="50" charset="-128"/>
              </a:rPr>
              <a:t>歳以上の方のうち、約</a:t>
            </a:r>
            <a:r>
              <a:rPr kumimoji="1" lang="en-US" altLang="ja-JP" sz="3659" b="1" dirty="0">
                <a:latin typeface="メイリオ" panose="020B0604030504040204" pitchFamily="50" charset="-128"/>
                <a:ea typeface="メイリオ" panose="020B0604030504040204" pitchFamily="50" charset="-128"/>
              </a:rPr>
              <a:t>30%</a:t>
            </a:r>
            <a:r>
              <a:rPr kumimoji="1" lang="ja-JP" altLang="en-US" sz="3659" b="1" dirty="0">
                <a:latin typeface="メイリオ" panose="020B0604030504040204" pitchFamily="50" charset="-128"/>
                <a:ea typeface="メイリオ" panose="020B0604030504040204" pitchFamily="50" charset="-128"/>
              </a:rPr>
              <a:t>の方々の助成割合が変更になります。　</a:t>
            </a:r>
          </a:p>
        </p:txBody>
      </p:sp>
      <p:graphicFrame>
        <p:nvGraphicFramePr>
          <p:cNvPr id="3" name="表 2">
            <a:extLst>
              <a:ext uri="{FF2B5EF4-FFF2-40B4-BE49-F238E27FC236}">
                <a16:creationId xmlns:a16="http://schemas.microsoft.com/office/drawing/2014/main" id="{905BFBD1-66FD-4B7A-99AE-A34E38D11B31}"/>
              </a:ext>
            </a:extLst>
          </p:cNvPr>
          <p:cNvGraphicFramePr>
            <a:graphicFrameLocks noGrp="1"/>
          </p:cNvGraphicFramePr>
          <p:nvPr>
            <p:extLst>
              <p:ext uri="{D42A27DB-BD31-4B8C-83A1-F6EECF244321}">
                <p14:modId xmlns:p14="http://schemas.microsoft.com/office/powerpoint/2010/main" val="2697006609"/>
              </p:ext>
            </p:extLst>
          </p:nvPr>
        </p:nvGraphicFramePr>
        <p:xfrm>
          <a:off x="1352568" y="5619111"/>
          <a:ext cx="10193121" cy="2461068"/>
        </p:xfrm>
        <a:graphic>
          <a:graphicData uri="http://schemas.openxmlformats.org/drawingml/2006/table">
            <a:tbl>
              <a:tblPr firstRow="1" bandRow="1">
                <a:tableStyleId>{616DA210-FB5B-4158-B5E0-FEB733F419BA}</a:tableStyleId>
              </a:tblPr>
              <a:tblGrid>
                <a:gridCol w="1688240">
                  <a:extLst>
                    <a:ext uri="{9D8B030D-6E8A-4147-A177-3AD203B41FA5}">
                      <a16:colId xmlns:a16="http://schemas.microsoft.com/office/drawing/2014/main" val="697652658"/>
                    </a:ext>
                  </a:extLst>
                </a:gridCol>
                <a:gridCol w="973317">
                  <a:extLst>
                    <a:ext uri="{9D8B030D-6E8A-4147-A177-3AD203B41FA5}">
                      <a16:colId xmlns:a16="http://schemas.microsoft.com/office/drawing/2014/main" val="890798711"/>
                    </a:ext>
                  </a:extLst>
                </a:gridCol>
                <a:gridCol w="1688240">
                  <a:extLst>
                    <a:ext uri="{9D8B030D-6E8A-4147-A177-3AD203B41FA5}">
                      <a16:colId xmlns:a16="http://schemas.microsoft.com/office/drawing/2014/main" val="1225591819"/>
                    </a:ext>
                  </a:extLst>
                </a:gridCol>
                <a:gridCol w="1688240">
                  <a:extLst>
                    <a:ext uri="{9D8B030D-6E8A-4147-A177-3AD203B41FA5}">
                      <a16:colId xmlns:a16="http://schemas.microsoft.com/office/drawing/2014/main" val="2403417633"/>
                    </a:ext>
                  </a:extLst>
                </a:gridCol>
                <a:gridCol w="1688240">
                  <a:extLst>
                    <a:ext uri="{9D8B030D-6E8A-4147-A177-3AD203B41FA5}">
                      <a16:colId xmlns:a16="http://schemas.microsoft.com/office/drawing/2014/main" val="3805903066"/>
                    </a:ext>
                  </a:extLst>
                </a:gridCol>
                <a:gridCol w="778604">
                  <a:extLst>
                    <a:ext uri="{9D8B030D-6E8A-4147-A177-3AD203B41FA5}">
                      <a16:colId xmlns:a16="http://schemas.microsoft.com/office/drawing/2014/main" val="1449592524"/>
                    </a:ext>
                  </a:extLst>
                </a:gridCol>
                <a:gridCol w="1688240">
                  <a:extLst>
                    <a:ext uri="{9D8B030D-6E8A-4147-A177-3AD203B41FA5}">
                      <a16:colId xmlns:a16="http://schemas.microsoft.com/office/drawing/2014/main" val="4019914223"/>
                    </a:ext>
                  </a:extLst>
                </a:gridCol>
              </a:tblGrid>
              <a:tr h="606503">
                <a:tc>
                  <a:txBody>
                    <a:bodyPr/>
                    <a:lstStyle/>
                    <a:p>
                      <a:pPr algn="ctr">
                        <a:lnSpc>
                          <a:spcPts val="1200"/>
                        </a:lnSpc>
                      </a:pPr>
                      <a:r>
                        <a:rPr kumimoji="1" lang="ja-JP" altLang="en-US" sz="3100" b="1" dirty="0">
                          <a:latin typeface="メイリオ" panose="020B0604030504040204" pitchFamily="50" charset="-128"/>
                          <a:ea typeface="メイリオ" panose="020B0604030504040204" pitchFamily="50" charset="-128"/>
                        </a:rPr>
                        <a:t>負担割合</a:t>
                      </a:r>
                    </a:p>
                  </a:txBody>
                  <a:tcPr marL="0" marR="0" marT="20800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endParaRPr kumimoji="1" lang="ja-JP" altLang="en-US" sz="3100" b="1" dirty="0">
                        <a:latin typeface="メイリオ" panose="020B0604030504040204" pitchFamily="50" charset="-128"/>
                        <a:ea typeface="メイリオ" panose="020B0604030504040204" pitchFamily="50" charset="-128"/>
                      </a:endParaRPr>
                    </a:p>
                  </a:txBody>
                  <a:tcPr marL="0" marR="0" marT="208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3100" b="1" dirty="0">
                          <a:latin typeface="メイリオ" panose="020B0604030504040204" pitchFamily="50" charset="-128"/>
                          <a:ea typeface="メイリオ" panose="020B0604030504040204" pitchFamily="50" charset="-128"/>
                        </a:rPr>
                        <a:t>助成割合</a:t>
                      </a:r>
                    </a:p>
                  </a:txBody>
                  <a:tcPr marL="0" marR="0" marT="20800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endParaRPr kumimoji="1" lang="ja-JP" altLang="en-US" sz="3100" b="1" dirty="0">
                        <a:latin typeface="メイリオ" panose="020B0604030504040204" pitchFamily="50" charset="-128"/>
                        <a:ea typeface="メイリオ" panose="020B0604030504040204" pitchFamily="50" charset="-128"/>
                      </a:endParaRPr>
                    </a:p>
                  </a:txBody>
                  <a:tcPr marL="0" marR="0" marT="20800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3100" b="1" dirty="0">
                          <a:latin typeface="メイリオ" panose="020B0604030504040204" pitchFamily="50" charset="-128"/>
                          <a:ea typeface="メイリオ" panose="020B0604030504040204" pitchFamily="50" charset="-128"/>
                        </a:rPr>
                        <a:t>負担割合</a:t>
                      </a:r>
                    </a:p>
                  </a:txBody>
                  <a:tcPr marL="0" marR="0" marT="20800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endParaRPr kumimoji="1" lang="ja-JP" altLang="en-US" sz="3100" b="1" dirty="0">
                        <a:latin typeface="メイリオ" panose="020B0604030504040204" pitchFamily="50" charset="-128"/>
                        <a:ea typeface="メイリオ" panose="020B0604030504040204" pitchFamily="50" charset="-128"/>
                      </a:endParaRPr>
                    </a:p>
                  </a:txBody>
                  <a:tcPr marL="0" marR="0" marT="20800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3100" b="1" dirty="0">
                          <a:latin typeface="メイリオ" panose="020B0604030504040204" pitchFamily="50" charset="-128"/>
                          <a:ea typeface="メイリオ" panose="020B0604030504040204" pitchFamily="50" charset="-128"/>
                        </a:rPr>
                        <a:t>助成割合</a:t>
                      </a:r>
                    </a:p>
                  </a:txBody>
                  <a:tcPr marL="0" marR="0" marT="20800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898604"/>
                  </a:ext>
                </a:extLst>
              </a:tr>
              <a:tr h="646256">
                <a:tc rowSpan="2">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1</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lnSpc>
                          <a:spcPts val="1200"/>
                        </a:lnSpc>
                      </a:pPr>
                      <a:r>
                        <a:rPr kumimoji="1" lang="ja-JP" altLang="en-US" sz="3900" b="1" dirty="0">
                          <a:latin typeface="メイリオ" panose="020B0604030504040204" pitchFamily="50" charset="-128"/>
                          <a:ea typeface="メイリオ" panose="020B0604030504040204" pitchFamily="50" charset="-128"/>
                        </a:rPr>
                        <a:t>➠</a:t>
                      </a:r>
                    </a:p>
                  </a:txBody>
                  <a:tcPr marL="176107" marR="176107" marT="1386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1</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endParaRPr kumimoji="1" lang="ja-JP" altLang="en-US" sz="3900" b="1" dirty="0">
                        <a:latin typeface="メイリオ" panose="020B0604030504040204" pitchFamily="50" charset="-128"/>
                        <a:ea typeface="メイリオ" panose="020B0604030504040204" pitchFamily="50" charset="-128"/>
                      </a:endParaRPr>
                    </a:p>
                  </a:txBody>
                  <a:tcPr marL="176107" marR="176107" marT="138667"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1</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ja-JP" altLang="en-US" sz="3900" b="1" dirty="0">
                          <a:latin typeface="メイリオ" panose="020B0604030504040204" pitchFamily="50" charset="-128"/>
                          <a:ea typeface="メイリオ" panose="020B0604030504040204" pitchFamily="50" charset="-128"/>
                        </a:rPr>
                        <a:t>➠</a:t>
                      </a:r>
                    </a:p>
                  </a:txBody>
                  <a:tcPr marL="176107" marR="176107" marT="138667"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1</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918617"/>
                  </a:ext>
                </a:extLst>
              </a:tr>
              <a:tr h="562053">
                <a:tc vMerge="1">
                  <a:txBody>
                    <a:bodyPr/>
                    <a:lstStyle/>
                    <a:p>
                      <a:pPr algn="ctr"/>
                      <a:endParaRPr kumimoji="1" lang="ja-JP" altLang="en-US" sz="1500" b="1" dirty="0">
                        <a:latin typeface="メイリオ" panose="020B0604030504040204" pitchFamily="50" charset="-128"/>
                        <a:ea typeface="メイリオ" panose="020B0604030504040204" pitchFamily="50" charset="-128"/>
                      </a:endParaRPr>
                    </a:p>
                  </a:txBody>
                  <a:tcPr marT="7200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kumimoji="1" lang="ja-JP" altLang="en-US" sz="1500" b="1" dirty="0">
                        <a:latin typeface="メイリオ" panose="020B0604030504040204" pitchFamily="50" charset="-128"/>
                        <a:ea typeface="メイリオ" panose="020B0604030504040204" pitchFamily="50" charset="-128"/>
                      </a:endParaRPr>
                    </a:p>
                  </a:txBody>
                  <a:tcPr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kumimoji="1" lang="ja-JP" altLang="en-US" sz="1500" b="1" dirty="0">
                        <a:latin typeface="メイリオ" panose="020B0604030504040204" pitchFamily="50" charset="-128"/>
                        <a:ea typeface="メイリオ" panose="020B0604030504040204" pitchFamily="50" charset="-128"/>
                      </a:endParaRPr>
                    </a:p>
                  </a:txBody>
                  <a:tcPr marT="720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ja-JP" altLang="en-US" sz="3900" b="1" dirty="0">
                          <a:latin typeface="メイリオ" panose="020B0604030504040204" pitchFamily="50" charset="-128"/>
                          <a:ea typeface="メイリオ" panose="020B0604030504040204" pitchFamily="50" charset="-128"/>
                        </a:rPr>
                        <a:t>➠</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2</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ts val="1200"/>
                        </a:lnSpc>
                        <a:spcBef>
                          <a:spcPts val="0"/>
                        </a:spcBef>
                        <a:spcAft>
                          <a:spcPts val="0"/>
                        </a:spcAft>
                        <a:buClrTx/>
                        <a:buSzTx/>
                        <a:buFontTx/>
                        <a:buNone/>
                        <a:tabLst/>
                        <a:defRPr/>
                      </a:pPr>
                      <a:r>
                        <a:rPr kumimoji="1" lang="ja-JP" altLang="en-US" sz="3900" b="1" dirty="0">
                          <a:latin typeface="メイリオ" panose="020B0604030504040204" pitchFamily="50" charset="-128"/>
                          <a:ea typeface="メイリオ" panose="020B0604030504040204" pitchFamily="50" charset="-128"/>
                        </a:rPr>
                        <a:t>➠</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1</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8522418"/>
                  </a:ext>
                </a:extLst>
              </a:tr>
              <a:tr h="646256">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3</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ja-JP" altLang="en-US" sz="3900" b="1" dirty="0">
                          <a:latin typeface="メイリオ" panose="020B0604030504040204" pitchFamily="50" charset="-128"/>
                          <a:ea typeface="メイリオ" panose="020B0604030504040204" pitchFamily="50" charset="-128"/>
                        </a:rPr>
                        <a:t>➠</a:t>
                      </a:r>
                    </a:p>
                  </a:txBody>
                  <a:tcPr marL="176107" marR="176107" marT="138667"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3</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endParaRPr kumimoji="1" lang="ja-JP" altLang="en-US" sz="3900" b="1" dirty="0">
                        <a:latin typeface="メイリオ" panose="020B0604030504040204" pitchFamily="50" charset="-128"/>
                        <a:ea typeface="メイリオ" panose="020B0604030504040204" pitchFamily="50" charset="-128"/>
                      </a:endParaRP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3</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ja-JP" altLang="en-US" sz="3900" b="1" dirty="0">
                          <a:latin typeface="メイリオ" panose="020B0604030504040204" pitchFamily="50" charset="-128"/>
                          <a:ea typeface="メイリオ" panose="020B0604030504040204" pitchFamily="50" charset="-128"/>
                        </a:rPr>
                        <a:t>➠</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3900" b="1" dirty="0">
                          <a:latin typeface="メイリオ" panose="020B0604030504040204" pitchFamily="50" charset="-128"/>
                          <a:ea typeface="メイリオ" panose="020B0604030504040204" pitchFamily="50" charset="-128"/>
                        </a:rPr>
                        <a:t>1</a:t>
                      </a:r>
                      <a:r>
                        <a:rPr kumimoji="1" lang="ja-JP" altLang="en-US" sz="3900" b="1" dirty="0">
                          <a:latin typeface="メイリオ" panose="020B0604030504040204" pitchFamily="50" charset="-128"/>
                          <a:ea typeface="メイリオ" panose="020B0604030504040204" pitchFamily="50" charset="-128"/>
                        </a:rPr>
                        <a:t>割</a:t>
                      </a:r>
                    </a:p>
                  </a:txBody>
                  <a:tcPr marL="176107" marR="176107" marT="13866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2908548"/>
                  </a:ext>
                </a:extLst>
              </a:tr>
            </a:tbl>
          </a:graphicData>
        </a:graphic>
      </p:graphicFrame>
      <p:sp>
        <p:nvSpPr>
          <p:cNvPr id="7" name="テキスト ボックス 6">
            <a:extLst>
              <a:ext uri="{FF2B5EF4-FFF2-40B4-BE49-F238E27FC236}">
                <a16:creationId xmlns:a16="http://schemas.microsoft.com/office/drawing/2014/main" id="{2F007624-63A3-45CA-B49A-451428F4064D}"/>
              </a:ext>
            </a:extLst>
          </p:cNvPr>
          <p:cNvSpPr txBox="1"/>
          <p:nvPr/>
        </p:nvSpPr>
        <p:spPr>
          <a:xfrm>
            <a:off x="763163" y="8515782"/>
            <a:ext cx="9258758" cy="917333"/>
          </a:xfrm>
          <a:prstGeom prst="rect">
            <a:avLst/>
          </a:prstGeom>
          <a:noFill/>
          <a:ln w="44450" cmpd="dbl">
            <a:noFill/>
          </a:ln>
        </p:spPr>
        <p:txBody>
          <a:bodyPr wrap="square" lIns="208000" tIns="138667" rIns="208000" bIns="138667" rtlCol="0" anchor="ctr" anchorCtr="0">
            <a:spAutoFit/>
          </a:bodyPr>
          <a:lstStyle/>
          <a:p>
            <a:pPr algn="ctr">
              <a:lnSpc>
                <a:spcPct val="110000"/>
              </a:lnSpc>
              <a:spcBef>
                <a:spcPts val="578"/>
              </a:spcBef>
              <a:buClr>
                <a:srgbClr val="103185"/>
              </a:buClr>
            </a:pPr>
            <a:r>
              <a:rPr kumimoji="1" lang="en-US" altLang="ja-JP" sz="3852" b="1" dirty="0">
                <a:solidFill>
                  <a:srgbClr val="FF0000"/>
                </a:solidFill>
                <a:latin typeface="メイリオ" panose="020B0604030504040204" pitchFamily="50" charset="-128"/>
                <a:ea typeface="メイリオ" panose="020B0604030504040204" pitchFamily="50" charset="-128"/>
              </a:rPr>
              <a:t>※</a:t>
            </a:r>
            <a:r>
              <a:rPr kumimoji="1" lang="ja-JP" altLang="en-US" sz="3852" b="1" dirty="0">
                <a:solidFill>
                  <a:srgbClr val="FF0000"/>
                </a:solidFill>
                <a:latin typeface="メイリオ" panose="020B0604030504040204" pitchFamily="50" charset="-128"/>
                <a:ea typeface="メイリオ" panose="020B0604030504040204" pitchFamily="50" charset="-128"/>
              </a:rPr>
              <a:t>注意：</a:t>
            </a:r>
            <a:r>
              <a:rPr kumimoji="1" lang="en-US" altLang="ja-JP" sz="3852" b="1" dirty="0">
                <a:solidFill>
                  <a:srgbClr val="FF0000"/>
                </a:solidFill>
                <a:latin typeface="メイリオ" panose="020B0604030504040204" pitchFamily="50" charset="-128"/>
                <a:ea typeface="メイリオ" panose="020B0604030504040204" pitchFamily="50" charset="-128"/>
              </a:rPr>
              <a:t>9</a:t>
            </a:r>
            <a:r>
              <a:rPr kumimoji="1" lang="ja-JP" altLang="en-US" sz="3852" b="1" dirty="0">
                <a:solidFill>
                  <a:srgbClr val="FF0000"/>
                </a:solidFill>
                <a:latin typeface="メイリオ" panose="020B0604030504040204" pitchFamily="50" charset="-128"/>
                <a:ea typeface="メイリオ" panose="020B0604030504040204" pitchFamily="50" charset="-128"/>
              </a:rPr>
              <a:t>月診療分までは全額助成です</a:t>
            </a:r>
            <a:endParaRPr kumimoji="1" lang="en-US" altLang="ja-JP" sz="3852"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2" name="フレーム 1">
            <a:extLst>
              <a:ext uri="{FF2B5EF4-FFF2-40B4-BE49-F238E27FC236}">
                <a16:creationId xmlns:a16="http://schemas.microsoft.com/office/drawing/2014/main" id="{A51C138E-21F4-44E8-BDDE-0ACDFF9A5023}"/>
              </a:ext>
            </a:extLst>
          </p:cNvPr>
          <p:cNvSpPr/>
          <p:nvPr/>
        </p:nvSpPr>
        <p:spPr>
          <a:xfrm>
            <a:off x="763163" y="725340"/>
            <a:ext cx="11660006" cy="7661029"/>
          </a:xfrm>
          <a:prstGeom prst="frame">
            <a:avLst>
              <a:gd name="adj1" fmla="val 2347"/>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solidFill>
                <a:schemeClr val="tx1"/>
              </a:solidFill>
            </a:endParaRPr>
          </a:p>
        </p:txBody>
      </p:sp>
    </p:spTree>
    <p:extLst>
      <p:ext uri="{BB962C8B-B14F-4D97-AF65-F5344CB8AC3E}">
        <p14:creationId xmlns:p14="http://schemas.microsoft.com/office/powerpoint/2010/main" val="19450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F44A04-C265-4168-B9EA-0F62138BF627}"/>
              </a:ext>
            </a:extLst>
          </p:cNvPr>
          <p:cNvSpPr txBox="1"/>
          <p:nvPr/>
        </p:nvSpPr>
        <p:spPr>
          <a:xfrm>
            <a:off x="1324850" y="2108786"/>
            <a:ext cx="10924299" cy="3139321"/>
          </a:xfrm>
          <a:prstGeom prst="rect">
            <a:avLst/>
          </a:prstGeom>
          <a:noFill/>
        </p:spPr>
        <p:txBody>
          <a:bodyPr wrap="square" rtlCol="0">
            <a:spAutoFit/>
          </a:bodyPr>
          <a:lstStyle/>
          <a:p>
            <a:pPr indent="348540">
              <a:lnSpc>
                <a:spcPct val="110000"/>
              </a:lnSpc>
            </a:pPr>
            <a:r>
              <a:rPr lang="ja-JP" altLang="en-US" sz="3000" b="1" dirty="0">
                <a:latin typeface="メイリオ" panose="020B0604030504040204" pitchFamily="50" charset="-128"/>
                <a:ea typeface="メイリオ" panose="020B0604030504040204" pitchFamily="50" charset="-128"/>
              </a:rPr>
              <a:t>この医療費助成制度は、高齢者の安心及び安全な暮らしを実現することを目的として、創設されたものです。決して医療機関等へ安易に受診することを促進するものではありません。</a:t>
            </a:r>
            <a:endParaRPr lang="en-US" altLang="ja-JP" sz="3000" b="1" dirty="0">
              <a:latin typeface="メイリオ" panose="020B0604030504040204" pitchFamily="50" charset="-128"/>
              <a:ea typeface="メイリオ" panose="020B0604030504040204" pitchFamily="50" charset="-128"/>
            </a:endParaRPr>
          </a:p>
          <a:p>
            <a:pPr indent="348540">
              <a:lnSpc>
                <a:spcPct val="110000"/>
              </a:lnSpc>
            </a:pPr>
            <a:r>
              <a:rPr lang="ja-JP" altLang="en-US" sz="3000" b="1" dirty="0">
                <a:latin typeface="メイリオ" panose="020B0604030504040204" pitchFamily="50" charset="-128"/>
                <a:ea typeface="メイリオ" panose="020B0604030504040204" pitchFamily="50" charset="-128"/>
              </a:rPr>
              <a:t>今後も健康に充分留意され、医療証にありますように町民の皆様が長生きされ、川北町が</a:t>
            </a:r>
            <a:r>
              <a:rPr lang="en-US" altLang="ja-JP" sz="3000" b="1" dirty="0">
                <a:latin typeface="メイリオ" panose="020B0604030504040204" pitchFamily="50" charset="-128"/>
                <a:ea typeface="メイリオ" panose="020B0604030504040204" pitchFamily="50" charset="-128"/>
              </a:rPr>
              <a:t>『</a:t>
            </a:r>
            <a:r>
              <a:rPr lang="ja-JP" altLang="en-US" sz="3000" b="1" dirty="0">
                <a:latin typeface="メイリオ" panose="020B0604030504040204" pitchFamily="50" charset="-128"/>
                <a:ea typeface="メイリオ" panose="020B0604030504040204" pitchFamily="50" charset="-128"/>
              </a:rPr>
              <a:t>長寿の町</a:t>
            </a:r>
            <a:r>
              <a:rPr lang="en-US" altLang="ja-JP" sz="3000" b="1" dirty="0">
                <a:latin typeface="メイリオ" panose="020B0604030504040204" pitchFamily="50" charset="-128"/>
                <a:ea typeface="メイリオ" panose="020B0604030504040204" pitchFamily="50" charset="-128"/>
              </a:rPr>
              <a:t>』</a:t>
            </a:r>
            <a:r>
              <a:rPr lang="ja-JP" altLang="en-US" sz="3000" b="1" dirty="0">
                <a:latin typeface="メイリオ" panose="020B0604030504040204" pitchFamily="50" charset="-128"/>
                <a:ea typeface="メイリオ" panose="020B0604030504040204" pitchFamily="50" charset="-128"/>
              </a:rPr>
              <a:t>となることを願っています。</a:t>
            </a:r>
            <a:endParaRPr lang="en-US" altLang="ja-JP" sz="30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946AFA15-4EC7-401E-A15F-EF0D2E45F7F7}"/>
              </a:ext>
            </a:extLst>
          </p:cNvPr>
          <p:cNvSpPr txBox="1"/>
          <p:nvPr/>
        </p:nvSpPr>
        <p:spPr>
          <a:xfrm>
            <a:off x="567448" y="973701"/>
            <a:ext cx="11158703" cy="581378"/>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2889" b="1" dirty="0">
                <a:latin typeface="メイリオ" panose="020B0604030504040204" pitchFamily="50" charset="-128"/>
                <a:ea typeface="メイリオ" panose="020B0604030504040204" pitchFamily="50" charset="-128"/>
              </a:rPr>
              <a:t>最後に</a:t>
            </a:r>
            <a:endParaRPr kumimoji="1" lang="en-US" altLang="ja-JP" sz="2889"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1285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4BB8560-0A97-42F5-907F-1F22AAC21D6A}"/>
              </a:ext>
            </a:extLst>
          </p:cNvPr>
          <p:cNvSpPr/>
          <p:nvPr/>
        </p:nvSpPr>
        <p:spPr>
          <a:xfrm>
            <a:off x="953179" y="988425"/>
            <a:ext cx="11032472" cy="134722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dist"/>
            <a:r>
              <a:rPr kumimoji="1" lang="en-US" altLang="ja-JP" sz="6933" b="1" dirty="0">
                <a:solidFill>
                  <a:srgbClr val="0070C0"/>
                </a:solidFill>
                <a:effectLst>
                  <a:innerShdw blurRad="63500" dist="50800" dir="18900000">
                    <a:prstClr val="black">
                      <a:alpha val="50000"/>
                    </a:prstClr>
                  </a:innerShdw>
                </a:effectLst>
                <a:latin typeface="メイリオ" panose="020B0604030504040204" pitchFamily="50" charset="-128"/>
                <a:ea typeface="メイリオ" panose="020B0604030504040204" pitchFamily="50" charset="-128"/>
              </a:rPr>
              <a:t>2</a:t>
            </a:r>
            <a:r>
              <a:rPr kumimoji="1" lang="ja-JP" altLang="en-US" sz="6933" b="1" dirty="0">
                <a:solidFill>
                  <a:srgbClr val="0070C0"/>
                </a:solidFill>
                <a:effectLst>
                  <a:innerShdw blurRad="63500" dist="50800" dir="18900000">
                    <a:prstClr val="black">
                      <a:alpha val="50000"/>
                    </a:prstClr>
                  </a:innerShdw>
                </a:effectLst>
                <a:latin typeface="メイリオ" panose="020B0604030504040204" pitchFamily="50" charset="-128"/>
                <a:ea typeface="メイリオ" panose="020B0604030504040204" pitchFamily="50" charset="-128"/>
              </a:rPr>
              <a:t>割負担・</a:t>
            </a:r>
            <a:r>
              <a:rPr kumimoji="1" lang="en-US" altLang="ja-JP" sz="6933" b="1" dirty="0">
                <a:solidFill>
                  <a:srgbClr val="0070C0"/>
                </a:solidFill>
                <a:effectLst>
                  <a:innerShdw blurRad="63500" dist="50800" dir="18900000">
                    <a:prstClr val="black">
                      <a:alpha val="50000"/>
                    </a:prstClr>
                  </a:innerShdw>
                </a:effectLst>
                <a:latin typeface="メイリオ" panose="020B0604030504040204" pitchFamily="50" charset="-128"/>
                <a:ea typeface="メイリオ" panose="020B0604030504040204" pitchFamily="50" charset="-128"/>
              </a:rPr>
              <a:t>3</a:t>
            </a:r>
            <a:r>
              <a:rPr kumimoji="1" lang="ja-JP" altLang="en-US" sz="6933" b="1" dirty="0">
                <a:solidFill>
                  <a:srgbClr val="0070C0"/>
                </a:solidFill>
                <a:effectLst>
                  <a:innerShdw blurRad="63500" dist="50800" dir="18900000">
                    <a:prstClr val="black">
                      <a:alpha val="50000"/>
                    </a:prstClr>
                  </a:innerShdw>
                </a:effectLst>
                <a:latin typeface="メイリオ" panose="020B0604030504040204" pitchFamily="50" charset="-128"/>
                <a:ea typeface="メイリオ" panose="020B0604030504040204" pitchFamily="50" charset="-128"/>
              </a:rPr>
              <a:t>割負担の方は</a:t>
            </a:r>
            <a:endParaRPr kumimoji="1" lang="en-US" altLang="ja-JP" sz="6933" b="1" dirty="0">
              <a:solidFill>
                <a:srgbClr val="0070C0"/>
              </a:solidFill>
              <a:effectLst>
                <a:innerShdw blurRad="63500" dist="50800" dir="18900000">
                  <a:prstClr val="black">
                    <a:alpha val="50000"/>
                  </a:prstClr>
                </a:innerShdw>
              </a:effectLst>
              <a:latin typeface="メイリオ" panose="020B0604030504040204" pitchFamily="50" charset="-128"/>
              <a:ea typeface="メイリオ" panose="020B0604030504040204" pitchFamily="50" charset="-128"/>
            </a:endParaRPr>
          </a:p>
          <a:p>
            <a:pPr algn="dist"/>
            <a:r>
              <a:rPr kumimoji="1" lang="ja-JP" altLang="en-US" sz="6933" b="1" dirty="0">
                <a:solidFill>
                  <a:srgbClr val="0070C0"/>
                </a:solidFill>
                <a:effectLst>
                  <a:innerShdw blurRad="63500" dist="50800" dir="18900000">
                    <a:prstClr val="black">
                      <a:alpha val="50000"/>
                    </a:prstClr>
                  </a:innerShdw>
                </a:effectLst>
                <a:latin typeface="メイリオ" panose="020B0604030504040204" pitchFamily="50" charset="-128"/>
                <a:ea typeface="メイリオ" panose="020B0604030504040204" pitchFamily="50" charset="-128"/>
              </a:rPr>
              <a:t>制度が大きく変わります</a:t>
            </a:r>
          </a:p>
        </p:txBody>
      </p:sp>
      <p:sp>
        <p:nvSpPr>
          <p:cNvPr id="4" name="テキスト ボックス 3">
            <a:extLst>
              <a:ext uri="{FF2B5EF4-FFF2-40B4-BE49-F238E27FC236}">
                <a16:creationId xmlns:a16="http://schemas.microsoft.com/office/drawing/2014/main" id="{95BD6269-00CE-42AD-8DAD-37D32311DCDD}"/>
              </a:ext>
            </a:extLst>
          </p:cNvPr>
          <p:cNvSpPr txBox="1"/>
          <p:nvPr/>
        </p:nvSpPr>
        <p:spPr>
          <a:xfrm>
            <a:off x="737995" y="4059507"/>
            <a:ext cx="11536069" cy="2309350"/>
          </a:xfrm>
          <a:prstGeom prst="rect">
            <a:avLst/>
          </a:prstGeom>
          <a:noFill/>
        </p:spPr>
        <p:txBody>
          <a:bodyPr wrap="square" rtlCol="0">
            <a:spAutoFit/>
          </a:bodyPr>
          <a:lstStyle/>
          <a:p>
            <a:pPr indent="381328" algn="just">
              <a:lnSpc>
                <a:spcPct val="110000"/>
              </a:lnSpc>
              <a:spcBef>
                <a:spcPts val="1156"/>
              </a:spcBef>
            </a:pPr>
            <a:r>
              <a:rPr kumimoji="1" lang="ja-JP" altLang="en-US" sz="3274" b="1" dirty="0">
                <a:latin typeface="メイリオ" panose="020B0604030504040204" pitchFamily="50" charset="-128"/>
                <a:ea typeface="メイリオ" panose="020B0604030504040204" pitchFamily="50" charset="-128"/>
              </a:rPr>
              <a:t>高齢者医療費助成は、医療機関窓口で負担した医療費を全額助成していましたが、今後は、高額療養費を窓口負担額から差引き、なお残る金額を負担割合に応じて計算し、助成します。</a:t>
            </a:r>
            <a:endParaRPr kumimoji="1" lang="en-US" altLang="ja-JP" sz="3274"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81B8862-DB83-4B59-97E5-167DEE7D102B}"/>
              </a:ext>
            </a:extLst>
          </p:cNvPr>
          <p:cNvSpPr txBox="1"/>
          <p:nvPr/>
        </p:nvSpPr>
        <p:spPr>
          <a:xfrm>
            <a:off x="693427" y="2862900"/>
            <a:ext cx="5779896" cy="907428"/>
          </a:xfrm>
          <a:prstGeom prst="rect">
            <a:avLst/>
          </a:prstGeom>
          <a:noFill/>
        </p:spPr>
        <p:txBody>
          <a:bodyPr wrap="square" rtlCol="0">
            <a:spAutoFit/>
          </a:bodyPr>
          <a:lstStyle/>
          <a:p>
            <a:pPr marL="550326" indent="-550326" algn="just">
              <a:lnSpc>
                <a:spcPct val="110000"/>
              </a:lnSpc>
              <a:buFont typeface="Wingdings" panose="05000000000000000000" pitchFamily="2" charset="2"/>
              <a:buChar char="n"/>
            </a:pPr>
            <a:r>
              <a:rPr kumimoji="1" lang="ja-JP" altLang="en-US" sz="4815" b="1" dirty="0">
                <a:solidFill>
                  <a:srgbClr val="FF0000"/>
                </a:solidFill>
                <a:latin typeface="メイリオ" panose="020B0604030504040204" pitchFamily="50" charset="-128"/>
                <a:ea typeface="メイリオ" panose="020B0604030504040204" pitchFamily="50" charset="-128"/>
              </a:rPr>
              <a:t>助成額の変更</a:t>
            </a:r>
            <a:endParaRPr kumimoji="1" lang="en-US" altLang="ja-JP" sz="4815" b="1" dirty="0">
              <a:solidFill>
                <a:srgbClr val="FF0000"/>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D4AA7788-CCDA-4955-BE03-9F5437172C3D}"/>
              </a:ext>
            </a:extLst>
          </p:cNvPr>
          <p:cNvSpPr/>
          <p:nvPr/>
        </p:nvSpPr>
        <p:spPr>
          <a:xfrm>
            <a:off x="2211306" y="7389884"/>
            <a:ext cx="7648605" cy="1343060"/>
          </a:xfrm>
          <a:prstGeom prst="rect">
            <a:avLst/>
          </a:prstGeom>
        </p:spPr>
        <p:txBody>
          <a:bodyPr wrap="square">
            <a:spAutoFit/>
          </a:bodyPr>
          <a:lstStyle/>
          <a:p>
            <a:pPr algn="ctr">
              <a:lnSpc>
                <a:spcPct val="110000"/>
              </a:lnSpc>
              <a:spcBef>
                <a:spcPts val="578"/>
              </a:spcBef>
              <a:tabLst>
                <a:tab pos="859121" algn="l"/>
              </a:tabLst>
            </a:pPr>
            <a:r>
              <a:rPr kumimoji="1" lang="ja-JP" altLang="en-US" sz="3467" b="1" dirty="0">
                <a:latin typeface="メイリオ" panose="020B0604030504040204" pitchFamily="50" charset="-128"/>
                <a:ea typeface="メイリオ" panose="020B0604030504040204" pitchFamily="50" charset="-128"/>
              </a:rPr>
              <a:t>窓口負担額</a:t>
            </a: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高額療養費</a:t>
            </a:r>
            <a:endParaRPr kumimoji="1" lang="en-US" altLang="ja-JP" sz="3467" b="1" dirty="0">
              <a:latin typeface="メイリオ" panose="020B0604030504040204" pitchFamily="50" charset="-128"/>
              <a:ea typeface="メイリオ" panose="020B0604030504040204" pitchFamily="50" charset="-128"/>
            </a:endParaRPr>
          </a:p>
          <a:p>
            <a:pPr algn="ctr">
              <a:lnSpc>
                <a:spcPct val="110000"/>
              </a:lnSpc>
              <a:spcBef>
                <a:spcPts val="578"/>
              </a:spcBef>
              <a:tabLst>
                <a:tab pos="859121" algn="l"/>
              </a:tabLst>
            </a:pPr>
            <a:r>
              <a:rPr kumimoji="1" lang="ja-JP" altLang="en-US" sz="3467" b="1" dirty="0">
                <a:latin typeface="メイリオ" panose="020B0604030504040204" pitchFamily="50" charset="-128"/>
                <a:ea typeface="メイリオ" panose="020B0604030504040204" pitchFamily="50" charset="-128"/>
              </a:rPr>
              <a:t>負担割合</a:t>
            </a:r>
            <a:endParaRPr kumimoji="1" lang="en-US" altLang="ja-JP" sz="3467" b="1" dirty="0">
              <a:latin typeface="メイリオ" panose="020B0604030504040204" pitchFamily="50" charset="-128"/>
              <a:ea typeface="メイリオ" panose="020B0604030504040204" pitchFamily="50" charset="-128"/>
            </a:endParaRPr>
          </a:p>
        </p:txBody>
      </p:sp>
      <p:cxnSp>
        <p:nvCxnSpPr>
          <p:cNvPr id="17" name="直線コネクタ 16">
            <a:extLst>
              <a:ext uri="{FF2B5EF4-FFF2-40B4-BE49-F238E27FC236}">
                <a16:creationId xmlns:a16="http://schemas.microsoft.com/office/drawing/2014/main" id="{98A45C77-17B2-4792-9EF7-DE26836EFFF2}"/>
              </a:ext>
            </a:extLst>
          </p:cNvPr>
          <p:cNvCxnSpPr>
            <a:cxnSpLocks/>
          </p:cNvCxnSpPr>
          <p:nvPr/>
        </p:nvCxnSpPr>
        <p:spPr>
          <a:xfrm>
            <a:off x="3337145" y="8031818"/>
            <a:ext cx="5396926"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正方形/長方形 17">
            <a:extLst>
              <a:ext uri="{FF2B5EF4-FFF2-40B4-BE49-F238E27FC236}">
                <a16:creationId xmlns:a16="http://schemas.microsoft.com/office/drawing/2014/main" id="{F67109AF-5283-4CA9-9CAC-1ED83463D15B}"/>
              </a:ext>
            </a:extLst>
          </p:cNvPr>
          <p:cNvSpPr/>
          <p:nvPr/>
        </p:nvSpPr>
        <p:spPr>
          <a:xfrm>
            <a:off x="953179" y="7676166"/>
            <a:ext cx="1960793" cy="625877"/>
          </a:xfrm>
          <a:prstGeom prst="rect">
            <a:avLst/>
          </a:prstGeom>
        </p:spPr>
        <p:txBody>
          <a:bodyPr wrap="none">
            <a:spAutoFit/>
          </a:bodyPr>
          <a:lstStyle/>
          <a:p>
            <a:r>
              <a:rPr kumimoji="1" lang="ja-JP" altLang="en-US" sz="3467" b="1" dirty="0">
                <a:latin typeface="メイリオ" panose="020B0604030504040204" pitchFamily="50" charset="-128"/>
                <a:ea typeface="メイリオ" panose="020B0604030504040204" pitchFamily="50" charset="-128"/>
              </a:rPr>
              <a:t>助成額＝</a:t>
            </a:r>
            <a:endParaRPr lang="ja-JP" altLang="en-US" sz="3467" dirty="0"/>
          </a:p>
        </p:txBody>
      </p:sp>
      <p:sp>
        <p:nvSpPr>
          <p:cNvPr id="21" name="矢印: 下 20">
            <a:extLst>
              <a:ext uri="{FF2B5EF4-FFF2-40B4-BE49-F238E27FC236}">
                <a16:creationId xmlns:a16="http://schemas.microsoft.com/office/drawing/2014/main" id="{DECE5E1F-4F18-4D5E-ABC1-ED903A051A33}"/>
              </a:ext>
            </a:extLst>
          </p:cNvPr>
          <p:cNvSpPr/>
          <p:nvPr/>
        </p:nvSpPr>
        <p:spPr>
          <a:xfrm>
            <a:off x="18824183" y="9866806"/>
            <a:ext cx="1342813" cy="880533"/>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22" name="正方形/長方形 21">
            <a:extLst>
              <a:ext uri="{FF2B5EF4-FFF2-40B4-BE49-F238E27FC236}">
                <a16:creationId xmlns:a16="http://schemas.microsoft.com/office/drawing/2014/main" id="{48B75594-7C95-4A29-BF06-E5E81193E531}"/>
              </a:ext>
            </a:extLst>
          </p:cNvPr>
          <p:cNvSpPr/>
          <p:nvPr/>
        </p:nvSpPr>
        <p:spPr>
          <a:xfrm>
            <a:off x="13831170" y="7067557"/>
            <a:ext cx="11187540" cy="2670731"/>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現行</a:t>
            </a:r>
            <a:r>
              <a:rPr kumimoji="1" lang="en-US" altLang="ja-JP" sz="3467" b="1" dirty="0">
                <a:latin typeface="メイリオ" panose="020B0604030504040204" pitchFamily="50" charset="-128"/>
                <a:ea typeface="メイリオ" panose="020B0604030504040204" pitchFamily="50" charset="-128"/>
              </a:rPr>
              <a:t>〉</a:t>
            </a:r>
          </a:p>
          <a:p>
            <a:pPr indent="1718240"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月　医療機関に受診</a:t>
            </a:r>
            <a:endParaRPr kumimoji="1" lang="en-US" altLang="ja-JP" sz="3467" b="1" dirty="0">
              <a:latin typeface="メイリオ" panose="020B0604030504040204" pitchFamily="50" charset="-128"/>
              <a:ea typeface="メイリオ" panose="020B0604030504040204" pitchFamily="50" charset="-128"/>
            </a:endParaRPr>
          </a:p>
          <a:p>
            <a:pPr indent="1718240"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１月</a:t>
            </a: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日までに役場へ申請</a:t>
            </a:r>
            <a:endParaRPr kumimoji="1" lang="en-US" altLang="ja-JP" sz="3467" b="1" dirty="0">
              <a:latin typeface="メイリオ" panose="020B0604030504040204" pitchFamily="50" charset="-128"/>
              <a:ea typeface="メイリオ" panose="020B0604030504040204" pitchFamily="50" charset="-128"/>
            </a:endParaRPr>
          </a:p>
          <a:p>
            <a:pPr indent="1718240"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25</a:t>
            </a:r>
            <a:r>
              <a:rPr kumimoji="1" lang="ja-JP" altLang="en-US" sz="3467" b="1" dirty="0">
                <a:latin typeface="メイリオ" panose="020B0604030504040204" pitchFamily="50" charset="-128"/>
                <a:ea typeface="メイリオ" panose="020B0604030504040204" pitchFamily="50" charset="-128"/>
              </a:rPr>
              <a:t>日　指定口座へ支給</a:t>
            </a:r>
            <a:endParaRPr kumimoji="1" lang="en-US" altLang="ja-JP" sz="3467" b="1"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0BC2BED-2CF3-4460-B544-2B7A04104557}"/>
              </a:ext>
            </a:extLst>
          </p:cNvPr>
          <p:cNvSpPr/>
          <p:nvPr/>
        </p:nvSpPr>
        <p:spPr>
          <a:xfrm>
            <a:off x="14127535" y="10355395"/>
            <a:ext cx="10736109" cy="2670731"/>
          </a:xfrm>
          <a:prstGeom prst="rect">
            <a:avLst/>
          </a:prstGeom>
        </p:spPr>
        <p:txBody>
          <a:bodyPr wrap="square">
            <a:spAutoFit/>
          </a:bodyPr>
          <a:lstStyle/>
          <a:p>
            <a:pPr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a:t>
            </a:r>
            <a:r>
              <a:rPr kumimoji="1" lang="ja-JP" altLang="en-US" sz="3467" b="1" dirty="0">
                <a:latin typeface="メイリオ" panose="020B0604030504040204" pitchFamily="50" charset="-128"/>
                <a:ea typeface="メイリオ" panose="020B0604030504040204" pitchFamily="50" charset="-128"/>
              </a:rPr>
              <a:t>これから</a:t>
            </a:r>
            <a:r>
              <a:rPr kumimoji="1" lang="en-US" altLang="ja-JP" sz="3467" b="1" dirty="0">
                <a:latin typeface="メイリオ" panose="020B0604030504040204" pitchFamily="50" charset="-128"/>
                <a:ea typeface="メイリオ" panose="020B0604030504040204" pitchFamily="50" charset="-128"/>
              </a:rPr>
              <a:t>〉</a:t>
            </a:r>
          </a:p>
          <a:p>
            <a:pPr indent="1388044"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10</a:t>
            </a:r>
            <a:r>
              <a:rPr kumimoji="1" lang="ja-JP" altLang="en-US" sz="3467" b="1" dirty="0">
                <a:latin typeface="メイリオ" panose="020B0604030504040204" pitchFamily="50" charset="-128"/>
                <a:ea typeface="メイリオ" panose="020B0604030504040204" pitchFamily="50" charset="-128"/>
              </a:rPr>
              <a:t>月　医療機関に受診</a:t>
            </a:r>
            <a:endParaRPr kumimoji="1" lang="en-US" altLang="ja-JP" sz="3467" b="1" dirty="0">
              <a:latin typeface="メイリオ" panose="020B0604030504040204" pitchFamily="50" charset="-128"/>
              <a:ea typeface="メイリオ" panose="020B0604030504040204" pitchFamily="50" charset="-128"/>
            </a:endParaRPr>
          </a:p>
          <a:p>
            <a:pPr indent="1388044" algn="just">
              <a:lnSpc>
                <a:spcPct val="110000"/>
              </a:lnSpc>
              <a:spcBef>
                <a:spcPts val="578"/>
              </a:spcBef>
            </a:pP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a:t>
            </a:r>
            <a:r>
              <a:rPr kumimoji="1" lang="en-US" altLang="ja-JP" sz="3467" b="1" dirty="0">
                <a:latin typeface="メイリオ" panose="020B0604030504040204" pitchFamily="50" charset="-128"/>
                <a:ea typeface="メイリオ" panose="020B0604030504040204" pitchFamily="50" charset="-128"/>
              </a:rPr>
              <a:t>1</a:t>
            </a:r>
            <a:r>
              <a:rPr kumimoji="1" lang="ja-JP" altLang="en-US" sz="3467" b="1" dirty="0">
                <a:latin typeface="メイリオ" panose="020B0604030504040204" pitchFamily="50" charset="-128"/>
                <a:ea typeface="メイリオ" panose="020B0604030504040204" pitchFamily="50" charset="-128"/>
              </a:rPr>
              <a:t>日～</a:t>
            </a:r>
            <a:r>
              <a:rPr kumimoji="1" lang="en-US" altLang="ja-JP" sz="3467" b="1" dirty="0">
                <a:latin typeface="メイリオ" panose="020B0604030504040204" pitchFamily="50" charset="-128"/>
                <a:ea typeface="メイリオ" panose="020B0604030504040204" pitchFamily="50" charset="-128"/>
              </a:rPr>
              <a:t>11</a:t>
            </a:r>
            <a:r>
              <a:rPr kumimoji="1" lang="ja-JP" altLang="en-US" sz="3467" b="1" dirty="0">
                <a:latin typeface="メイリオ" panose="020B0604030504040204" pitchFamily="50" charset="-128"/>
                <a:ea typeface="メイリオ" panose="020B0604030504040204" pitchFamily="50" charset="-128"/>
              </a:rPr>
              <a:t>月末日までに役場へ申請</a:t>
            </a:r>
            <a:endParaRPr kumimoji="1" lang="en-US" altLang="ja-JP" sz="3467" b="1" dirty="0">
              <a:latin typeface="メイリオ" panose="020B0604030504040204" pitchFamily="50" charset="-128"/>
              <a:ea typeface="メイリオ" panose="020B0604030504040204" pitchFamily="50" charset="-128"/>
            </a:endParaRPr>
          </a:p>
          <a:p>
            <a:pPr indent="1388044" algn="just">
              <a:lnSpc>
                <a:spcPct val="110000"/>
              </a:lnSpc>
              <a:spcBef>
                <a:spcPts val="578"/>
              </a:spcBef>
            </a:pPr>
            <a:r>
              <a:rPr kumimoji="1" lang="ja-JP" altLang="en-US" sz="3467" b="1" dirty="0">
                <a:latin typeface="メイリオ" panose="020B0604030504040204" pitchFamily="50" charset="-128"/>
                <a:ea typeface="メイリオ" panose="020B0604030504040204" pitchFamily="50" charset="-128"/>
              </a:rPr>
              <a:t>２月</a:t>
            </a:r>
            <a:r>
              <a:rPr kumimoji="1" lang="en-US" altLang="ja-JP" sz="3467" b="1" dirty="0">
                <a:latin typeface="メイリオ" panose="020B0604030504040204" pitchFamily="50" charset="-128"/>
                <a:ea typeface="メイリオ" panose="020B0604030504040204" pitchFamily="50" charset="-128"/>
              </a:rPr>
              <a:t>25</a:t>
            </a:r>
            <a:r>
              <a:rPr kumimoji="1" lang="ja-JP" altLang="en-US" sz="3467" b="1" dirty="0">
                <a:latin typeface="メイリオ" panose="020B0604030504040204" pitchFamily="50" charset="-128"/>
                <a:ea typeface="メイリオ" panose="020B0604030504040204" pitchFamily="50" charset="-128"/>
              </a:rPr>
              <a:t>日　指定口座へ支給</a:t>
            </a:r>
            <a:endParaRPr kumimoji="1" lang="en-US" altLang="ja-JP" sz="3467" b="1" dirty="0">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841965D8-D938-4FE1-9390-B81EA8A0283A}"/>
              </a:ext>
            </a:extLst>
          </p:cNvPr>
          <p:cNvSpPr/>
          <p:nvPr/>
        </p:nvSpPr>
        <p:spPr>
          <a:xfrm>
            <a:off x="4625170" y="13260905"/>
            <a:ext cx="8176432" cy="679225"/>
          </a:xfrm>
          <a:prstGeom prst="rect">
            <a:avLst/>
          </a:prstGeom>
        </p:spPr>
        <p:txBody>
          <a:bodyPr wrap="square">
            <a:spAutoFit/>
          </a:bodyPr>
          <a:lstStyle/>
          <a:p>
            <a:pPr algn="just">
              <a:lnSpc>
                <a:spcPct val="110000"/>
              </a:lnSpc>
              <a:spcBef>
                <a:spcPts val="578"/>
              </a:spcBef>
            </a:pPr>
            <a:r>
              <a:rPr kumimoji="1" lang="ja-JP" altLang="en-US" sz="3467" b="1" dirty="0">
                <a:latin typeface="メイリオ" panose="020B0604030504040204" pitchFamily="50" charset="-128"/>
                <a:ea typeface="メイリオ" panose="020B0604030504040204" pitchFamily="50" charset="-128"/>
              </a:rPr>
              <a:t>制度に関する詳細は、次のとおりです。</a:t>
            </a:r>
            <a:endParaRPr kumimoji="1" lang="en-US" altLang="ja-JP" sz="3467" b="1"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9BD7474F-790A-4504-A6B8-3D68152AF565}"/>
              </a:ext>
            </a:extLst>
          </p:cNvPr>
          <p:cNvSpPr/>
          <p:nvPr/>
        </p:nvSpPr>
        <p:spPr>
          <a:xfrm>
            <a:off x="8734072" y="7730824"/>
            <a:ext cx="2848857" cy="625877"/>
          </a:xfrm>
          <a:prstGeom prst="rect">
            <a:avLst/>
          </a:prstGeom>
        </p:spPr>
        <p:txBody>
          <a:bodyPr wrap="none">
            <a:spAutoFit/>
          </a:bodyPr>
          <a:lstStyle/>
          <a:p>
            <a:r>
              <a:rPr kumimoji="1" lang="ja-JP" altLang="en-US" sz="3467" b="1" dirty="0">
                <a:latin typeface="メイリオ" panose="020B0604030504040204" pitchFamily="50" charset="-128"/>
                <a:ea typeface="メイリオ" panose="020B0604030504040204" pitchFamily="50" charset="-128"/>
              </a:rPr>
              <a:t>＋高額療養費</a:t>
            </a:r>
            <a:endParaRPr lang="ja-JP" altLang="en-US" sz="3467" dirty="0"/>
          </a:p>
        </p:txBody>
      </p:sp>
    </p:spTree>
    <p:extLst>
      <p:ext uri="{BB962C8B-B14F-4D97-AF65-F5344CB8AC3E}">
        <p14:creationId xmlns:p14="http://schemas.microsoft.com/office/powerpoint/2010/main" val="39391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68BAE2-CFEB-4D18-9516-3354915E5D12}"/>
              </a:ext>
            </a:extLst>
          </p:cNvPr>
          <p:cNvSpPr txBox="1"/>
          <p:nvPr/>
        </p:nvSpPr>
        <p:spPr>
          <a:xfrm>
            <a:off x="791398" y="1701905"/>
            <a:ext cx="6049668" cy="907428"/>
          </a:xfrm>
          <a:prstGeom prst="rect">
            <a:avLst/>
          </a:prstGeom>
          <a:noFill/>
        </p:spPr>
        <p:txBody>
          <a:bodyPr wrap="square" rtlCol="0">
            <a:spAutoFit/>
          </a:bodyPr>
          <a:lstStyle/>
          <a:p>
            <a:pPr marL="550326" indent="-550326" algn="just">
              <a:lnSpc>
                <a:spcPct val="110000"/>
              </a:lnSpc>
              <a:buFont typeface="Wingdings" panose="05000000000000000000" pitchFamily="2" charset="2"/>
              <a:buChar char="n"/>
            </a:pPr>
            <a:r>
              <a:rPr kumimoji="1" lang="ja-JP" altLang="en-US" sz="4815" b="1" dirty="0">
                <a:solidFill>
                  <a:srgbClr val="FF0000"/>
                </a:solidFill>
                <a:latin typeface="メイリオ" panose="020B0604030504040204" pitchFamily="50" charset="-128"/>
                <a:ea typeface="メイリオ" panose="020B0604030504040204" pitchFamily="50" charset="-128"/>
              </a:rPr>
              <a:t>支給期間の変更</a:t>
            </a:r>
            <a:endParaRPr kumimoji="1" lang="en-US" altLang="ja-JP" sz="4815"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AA02DBE-E85D-4CD5-907B-0B46351941A7}"/>
              </a:ext>
            </a:extLst>
          </p:cNvPr>
          <p:cNvSpPr txBox="1"/>
          <p:nvPr/>
        </p:nvSpPr>
        <p:spPr>
          <a:xfrm>
            <a:off x="791397" y="3097611"/>
            <a:ext cx="11292224" cy="4844596"/>
          </a:xfrm>
          <a:prstGeom prst="rect">
            <a:avLst/>
          </a:prstGeom>
          <a:noFill/>
        </p:spPr>
        <p:txBody>
          <a:bodyPr wrap="square" rtlCol="0">
            <a:spAutoFit/>
          </a:bodyPr>
          <a:lstStyle/>
          <a:p>
            <a:pPr algn="just">
              <a:lnSpc>
                <a:spcPct val="110000"/>
              </a:lnSpc>
              <a:spcBef>
                <a:spcPts val="578"/>
              </a:spcBef>
            </a:pPr>
            <a:r>
              <a:rPr lang="ja-JP" altLang="en-US" sz="3081" b="1" dirty="0">
                <a:latin typeface="メイリオ" panose="020B0604030504040204" pitchFamily="50" charset="-128"/>
                <a:ea typeface="メイリオ" panose="020B0604030504040204" pitchFamily="50" charset="-128"/>
              </a:rPr>
              <a:t>　これまで高齢者医療費助成は、診療月翌月</a:t>
            </a:r>
            <a:r>
              <a:rPr lang="en-US" altLang="ja-JP" sz="3081" b="1" dirty="0">
                <a:latin typeface="メイリオ" panose="020B0604030504040204" pitchFamily="50" charset="-128"/>
                <a:ea typeface="メイリオ" panose="020B0604030504040204" pitchFamily="50" charset="-128"/>
              </a:rPr>
              <a:t>10</a:t>
            </a:r>
            <a:r>
              <a:rPr lang="ja-JP" altLang="en-US" sz="3081" b="1" dirty="0">
                <a:latin typeface="メイリオ" panose="020B0604030504040204" pitchFamily="50" charset="-128"/>
                <a:ea typeface="メイリオ" panose="020B0604030504040204" pitchFamily="50" charset="-128"/>
              </a:rPr>
              <a:t>日までに申請すると同月</a:t>
            </a:r>
            <a:r>
              <a:rPr lang="en-US" altLang="ja-JP" sz="3081" b="1" dirty="0">
                <a:latin typeface="メイリオ" panose="020B0604030504040204" pitchFamily="50" charset="-128"/>
                <a:ea typeface="メイリオ" panose="020B0604030504040204" pitchFamily="50" charset="-128"/>
              </a:rPr>
              <a:t>25</a:t>
            </a:r>
            <a:r>
              <a:rPr lang="ja-JP" altLang="en-US" sz="3081" b="1" dirty="0">
                <a:latin typeface="メイリオ" panose="020B0604030504040204" pitchFamily="50" charset="-128"/>
                <a:ea typeface="メイリオ" panose="020B0604030504040204" pitchFamily="50" charset="-128"/>
              </a:rPr>
              <a:t>日頃に支給していましたが、医療費助成制度の変更に伴い、</a:t>
            </a:r>
            <a:r>
              <a:rPr kumimoji="1" lang="ja-JP" altLang="en-US" sz="3081" b="1" dirty="0">
                <a:latin typeface="メイリオ" panose="020B0604030504040204" pitchFamily="50" charset="-128"/>
                <a:ea typeface="メイリオ" panose="020B0604030504040204" pitchFamily="50" charset="-128"/>
              </a:rPr>
              <a:t>令和</a:t>
            </a:r>
            <a:r>
              <a:rPr kumimoji="1" lang="en-US" altLang="ja-JP" sz="3081" b="1" dirty="0">
                <a:latin typeface="メイリオ" panose="020B0604030504040204" pitchFamily="50" charset="-128"/>
                <a:ea typeface="メイリオ" panose="020B0604030504040204" pitchFamily="50" charset="-128"/>
              </a:rPr>
              <a:t>4</a:t>
            </a:r>
            <a:r>
              <a:rPr kumimoji="1" lang="ja-JP" altLang="en-US" sz="3081" b="1" dirty="0">
                <a:latin typeface="メイリオ" panose="020B0604030504040204" pitchFamily="50" charset="-128"/>
                <a:ea typeface="メイリオ" panose="020B0604030504040204" pitchFamily="50" charset="-128"/>
              </a:rPr>
              <a:t>年</a:t>
            </a:r>
            <a:r>
              <a:rPr kumimoji="1" lang="en-US" altLang="ja-JP" sz="3081" b="1" dirty="0">
                <a:latin typeface="メイリオ" panose="020B0604030504040204" pitchFamily="50" charset="-128"/>
                <a:ea typeface="メイリオ" panose="020B0604030504040204" pitchFamily="50" charset="-128"/>
              </a:rPr>
              <a:t>11</a:t>
            </a:r>
            <a:r>
              <a:rPr kumimoji="1" lang="ja-JP" altLang="en-US" sz="3081" b="1" dirty="0">
                <a:latin typeface="メイリオ" panose="020B0604030504040204" pitchFamily="50" charset="-128"/>
                <a:ea typeface="メイリオ" panose="020B0604030504040204" pitchFamily="50" charset="-128"/>
              </a:rPr>
              <a:t>月申請から以下のとおり、締切日と</a:t>
            </a:r>
            <a:r>
              <a:rPr lang="ja-JP" altLang="en-US" sz="3081" b="1" dirty="0">
                <a:latin typeface="メイリオ" panose="020B0604030504040204" pitchFamily="50" charset="-128"/>
                <a:ea typeface="メイリオ" panose="020B0604030504040204" pitchFamily="50" charset="-128"/>
              </a:rPr>
              <a:t>支給月を変更します。</a:t>
            </a:r>
            <a:endParaRPr kumimoji="1" lang="en-US" altLang="ja-JP" sz="3081" b="1" dirty="0">
              <a:latin typeface="メイリオ" panose="020B0604030504040204" pitchFamily="50" charset="-128"/>
              <a:ea typeface="メイリオ" panose="020B0604030504040204" pitchFamily="50" charset="-128"/>
            </a:endParaRPr>
          </a:p>
          <a:p>
            <a:pPr algn="just">
              <a:lnSpc>
                <a:spcPct val="110000"/>
              </a:lnSpc>
              <a:spcBef>
                <a:spcPts val="578"/>
              </a:spcBef>
            </a:pPr>
            <a:endParaRPr kumimoji="1" lang="en-US" altLang="ja-JP" sz="1156" b="1" dirty="0">
              <a:latin typeface="メイリオ" panose="020B0604030504040204" pitchFamily="50" charset="-128"/>
              <a:ea typeface="メイリオ" panose="020B0604030504040204" pitchFamily="50" charset="-128"/>
            </a:endParaRPr>
          </a:p>
          <a:p>
            <a:pPr marL="550326" indent="-550326" algn="just">
              <a:lnSpc>
                <a:spcPct val="110000"/>
              </a:lnSpc>
              <a:spcBef>
                <a:spcPts val="1156"/>
              </a:spcBef>
              <a:buFont typeface="Wingdings" panose="05000000000000000000" pitchFamily="2" charset="2"/>
              <a:buChar char="l"/>
            </a:pPr>
            <a:r>
              <a:rPr kumimoji="1" lang="ja-JP" altLang="en-US" sz="3081" b="1" dirty="0">
                <a:latin typeface="メイリオ" panose="020B0604030504040204" pitchFamily="50" charset="-128"/>
                <a:ea typeface="メイリオ" panose="020B0604030504040204" pitchFamily="50" charset="-128"/>
              </a:rPr>
              <a:t>令和</a:t>
            </a:r>
            <a:r>
              <a:rPr kumimoji="1" lang="en-US" altLang="ja-JP" sz="3081" b="1" dirty="0">
                <a:latin typeface="メイリオ" panose="020B0604030504040204" pitchFamily="50" charset="-128"/>
                <a:ea typeface="メイリオ" panose="020B0604030504040204" pitchFamily="50" charset="-128"/>
              </a:rPr>
              <a:t>4</a:t>
            </a:r>
            <a:r>
              <a:rPr kumimoji="1" lang="ja-JP" altLang="en-US" sz="3081" b="1" dirty="0">
                <a:latin typeface="メイリオ" panose="020B0604030504040204" pitchFamily="50" charset="-128"/>
                <a:ea typeface="メイリオ" panose="020B0604030504040204" pitchFamily="50" charset="-128"/>
              </a:rPr>
              <a:t>年</a:t>
            </a:r>
            <a:r>
              <a:rPr kumimoji="1" lang="en-US" altLang="ja-JP" sz="3081" b="1" dirty="0">
                <a:latin typeface="メイリオ" panose="020B0604030504040204" pitchFamily="50" charset="-128"/>
                <a:ea typeface="メイリオ" panose="020B0604030504040204" pitchFamily="50" charset="-128"/>
              </a:rPr>
              <a:t>11</a:t>
            </a:r>
            <a:r>
              <a:rPr kumimoji="1" lang="ja-JP" altLang="en-US" sz="3081" b="1" dirty="0">
                <a:latin typeface="メイリオ" panose="020B0604030504040204" pitchFamily="50" charset="-128"/>
                <a:ea typeface="メイリオ" panose="020B0604030504040204" pitchFamily="50" charset="-128"/>
              </a:rPr>
              <a:t>月申請から、診療月の翌月</a:t>
            </a:r>
            <a:r>
              <a:rPr kumimoji="1" lang="en-US" altLang="ja-JP" sz="3081" b="1" dirty="0">
                <a:latin typeface="メイリオ" panose="020B0604030504040204" pitchFamily="50" charset="-128"/>
                <a:ea typeface="メイリオ" panose="020B0604030504040204" pitchFamily="50" charset="-128"/>
              </a:rPr>
              <a:t>1</a:t>
            </a:r>
            <a:r>
              <a:rPr kumimoji="1" lang="ja-JP" altLang="en-US" sz="3081" b="1" dirty="0">
                <a:latin typeface="メイリオ" panose="020B0604030504040204" pitchFamily="50" charset="-128"/>
                <a:ea typeface="メイリオ" panose="020B0604030504040204" pitchFamily="50" charset="-128"/>
              </a:rPr>
              <a:t>日から月末までに申請すると、診療月から</a:t>
            </a:r>
            <a:r>
              <a:rPr kumimoji="1" lang="en-US" altLang="ja-JP" sz="3081" b="1" dirty="0">
                <a:latin typeface="メイリオ" panose="020B0604030504040204" pitchFamily="50" charset="-128"/>
                <a:ea typeface="メイリオ" panose="020B0604030504040204" pitchFamily="50" charset="-128"/>
              </a:rPr>
              <a:t>4</a:t>
            </a:r>
            <a:r>
              <a:rPr kumimoji="1" lang="ja-JP" altLang="en-US" sz="3081" b="1" dirty="0">
                <a:latin typeface="メイリオ" panose="020B0604030504040204" pitchFamily="50" charset="-128"/>
                <a:ea typeface="メイリオ" panose="020B0604030504040204" pitchFamily="50" charset="-128"/>
              </a:rPr>
              <a:t>か月後の</a:t>
            </a:r>
            <a:r>
              <a:rPr kumimoji="1" lang="en-US" altLang="ja-JP" sz="3081" b="1" dirty="0">
                <a:latin typeface="メイリオ" panose="020B0604030504040204" pitchFamily="50" charset="-128"/>
                <a:ea typeface="メイリオ" panose="020B0604030504040204" pitchFamily="50" charset="-128"/>
              </a:rPr>
              <a:t>25</a:t>
            </a:r>
            <a:r>
              <a:rPr kumimoji="1" lang="ja-JP" altLang="en-US" sz="3081" b="1" dirty="0">
                <a:latin typeface="メイリオ" panose="020B0604030504040204" pitchFamily="50" charset="-128"/>
                <a:ea typeface="メイリオ" panose="020B0604030504040204" pitchFamily="50" charset="-128"/>
              </a:rPr>
              <a:t>日頃に支給します。</a:t>
            </a:r>
            <a:endParaRPr kumimoji="1" lang="en-US" altLang="ja-JP" sz="3081" b="1" dirty="0">
              <a:latin typeface="メイリオ" panose="020B0604030504040204" pitchFamily="50" charset="-128"/>
              <a:ea typeface="メイリオ" panose="020B0604030504040204" pitchFamily="50" charset="-128"/>
            </a:endParaRPr>
          </a:p>
          <a:p>
            <a:pPr marL="550326" indent="-550326" algn="just">
              <a:lnSpc>
                <a:spcPct val="110000"/>
              </a:lnSpc>
              <a:spcBef>
                <a:spcPts val="1156"/>
              </a:spcBef>
              <a:buFont typeface="Wingdings" panose="05000000000000000000" pitchFamily="2" charset="2"/>
              <a:buChar char="l"/>
            </a:pPr>
            <a:r>
              <a:rPr kumimoji="1" lang="ja-JP" altLang="en-US" sz="3081" b="1" dirty="0">
                <a:latin typeface="メイリオ" panose="020B0604030504040204" pitchFamily="50" charset="-128"/>
                <a:ea typeface="メイリオ" panose="020B0604030504040204" pitchFamily="50" charset="-128"/>
              </a:rPr>
              <a:t>診療月から</a:t>
            </a:r>
            <a:r>
              <a:rPr kumimoji="1" lang="en-US" altLang="ja-JP" sz="3081" b="1" dirty="0">
                <a:latin typeface="メイリオ" panose="020B0604030504040204" pitchFamily="50" charset="-128"/>
                <a:ea typeface="メイリオ" panose="020B0604030504040204" pitchFamily="50" charset="-128"/>
              </a:rPr>
              <a:t>2</a:t>
            </a:r>
            <a:r>
              <a:rPr kumimoji="1" lang="ja-JP" altLang="en-US" sz="3081" b="1" dirty="0">
                <a:latin typeface="メイリオ" panose="020B0604030504040204" pitchFamily="50" charset="-128"/>
                <a:ea typeface="メイリオ" panose="020B0604030504040204" pitchFamily="50" charset="-128"/>
              </a:rPr>
              <a:t>年を超えた申請及び、診療月同月の申請は　今まで通り、受付できませんのでご注意ください。</a:t>
            </a:r>
            <a:endParaRPr kumimoji="1" lang="en-US" altLang="ja-JP" sz="3081"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58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2">
            <a:extLst>
              <a:ext uri="{FF2B5EF4-FFF2-40B4-BE49-F238E27FC236}">
                <a16:creationId xmlns:a16="http://schemas.microsoft.com/office/drawing/2014/main" id="{0EEBC07D-3A8A-4912-9264-1B6949445008}"/>
              </a:ext>
            </a:extLst>
          </p:cNvPr>
          <p:cNvSpPr>
            <a:spLocks noChangeArrowheads="1"/>
          </p:cNvSpPr>
          <p:nvPr/>
        </p:nvSpPr>
        <p:spPr bwMode="auto">
          <a:xfrm>
            <a:off x="0" y="256309"/>
            <a:ext cx="355718" cy="7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6107" tIns="88053" rIns="176107" bIns="88053" numCol="1" anchor="ctr" anchorCtr="0" compatLnSpc="1">
            <a:prstTxWarp prst="textNoShape">
              <a:avLst/>
            </a:prstTxWarp>
            <a:spAutoFit/>
          </a:bodyPr>
          <a:lstStyle/>
          <a:p>
            <a:endParaRPr lang="ja-JP" altLang="en-US" sz="3467"/>
          </a:p>
        </p:txBody>
      </p:sp>
      <p:sp>
        <p:nvSpPr>
          <p:cNvPr id="23" name="Rectangle 23">
            <a:extLst>
              <a:ext uri="{FF2B5EF4-FFF2-40B4-BE49-F238E27FC236}">
                <a16:creationId xmlns:a16="http://schemas.microsoft.com/office/drawing/2014/main" id="{E80160BB-F774-4B6B-AD93-B97A3F6AE807}"/>
              </a:ext>
            </a:extLst>
          </p:cNvPr>
          <p:cNvSpPr>
            <a:spLocks noChangeArrowheads="1"/>
          </p:cNvSpPr>
          <p:nvPr/>
        </p:nvSpPr>
        <p:spPr bwMode="auto">
          <a:xfrm>
            <a:off x="9603185" y="1421765"/>
            <a:ext cx="2691229" cy="640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6107" tIns="88053" rIns="176107" bIns="88053"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17966" defTabSz="1761043"/>
            <a:r>
              <a:rPr lang="ja-JP" altLang="ja-JP" sz="2696" dirty="0">
                <a:latin typeface="メイリオ" panose="020B0604030504040204" pitchFamily="50" charset="-128"/>
                <a:ea typeface="メイリオ" panose="020B0604030504040204" pitchFamily="50" charset="-128"/>
                <a:cs typeface="Arial" panose="020B0604020202020204" pitchFamily="34" charset="0"/>
              </a:rPr>
              <a:t>高額療養費は</a:t>
            </a:r>
            <a:r>
              <a:rPr lang="en-US" altLang="ja-JP" sz="2696" dirty="0">
                <a:latin typeface="メイリオ" panose="020B0604030504040204" pitchFamily="50" charset="-128"/>
                <a:ea typeface="メイリオ" panose="020B0604030504040204" pitchFamily="50" charset="-128"/>
                <a:cs typeface="Arial" panose="020B0604020202020204" pitchFamily="34" charset="0"/>
              </a:rPr>
              <a:t>1</a:t>
            </a:r>
            <a:r>
              <a:rPr lang="ja-JP" altLang="en-US" sz="2696" dirty="0">
                <a:latin typeface="メイリオ" panose="020B0604030504040204" pitchFamily="50" charset="-128"/>
                <a:ea typeface="メイリオ" panose="020B0604030504040204" pitchFamily="50" charset="-128"/>
                <a:cs typeface="Arial" panose="020B0604020202020204" pitchFamily="34" charset="0"/>
              </a:rPr>
              <a:t>か月の療費の自己負担額が一定額を超えた場合、超えた分の払い戻しを保険者である後期高齢者医療保険から受ける。払い戻しを受けるための申請を一度行えば次回以降の申請は不要。</a:t>
            </a:r>
            <a:endParaRPr lang="ja-JP" altLang="en-US" sz="2696" dirty="0">
              <a:latin typeface="メイリオ" panose="020B0604030504040204" pitchFamily="50" charset="-128"/>
              <a:ea typeface="メイリオ" panose="020B0604030504040204" pitchFamily="50" charset="-128"/>
            </a:endParaRPr>
          </a:p>
        </p:txBody>
      </p:sp>
      <p:sp>
        <p:nvSpPr>
          <p:cNvPr id="24" name="Rectangle 31">
            <a:extLst>
              <a:ext uri="{FF2B5EF4-FFF2-40B4-BE49-F238E27FC236}">
                <a16:creationId xmlns:a16="http://schemas.microsoft.com/office/drawing/2014/main" id="{05FF9CDB-6310-463A-887B-F47B674B6468}"/>
              </a:ext>
            </a:extLst>
          </p:cNvPr>
          <p:cNvSpPr>
            <a:spLocks noChangeArrowheads="1"/>
          </p:cNvSpPr>
          <p:nvPr/>
        </p:nvSpPr>
        <p:spPr bwMode="auto">
          <a:xfrm>
            <a:off x="26370845" y="7118974"/>
            <a:ext cx="355718" cy="7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6107" tIns="88053" rIns="176107" bIns="88053" numCol="1" anchor="ctr" anchorCtr="0" compatLnSpc="1">
            <a:prstTxWarp prst="textNoShape">
              <a:avLst/>
            </a:prstTxWarp>
            <a:spAutoFit/>
          </a:bodyPr>
          <a:lstStyle/>
          <a:p>
            <a:endParaRPr lang="ja-JP" altLang="en-US" sz="3467"/>
          </a:p>
        </p:txBody>
      </p:sp>
      <p:sp>
        <p:nvSpPr>
          <p:cNvPr id="25" name="Rectangle 33">
            <a:extLst>
              <a:ext uri="{FF2B5EF4-FFF2-40B4-BE49-F238E27FC236}">
                <a16:creationId xmlns:a16="http://schemas.microsoft.com/office/drawing/2014/main" id="{3BA8733A-896A-4DBA-B47D-7143C58FD1EE}"/>
              </a:ext>
            </a:extLst>
          </p:cNvPr>
          <p:cNvSpPr>
            <a:spLocks noChangeArrowheads="1"/>
          </p:cNvSpPr>
          <p:nvPr/>
        </p:nvSpPr>
        <p:spPr bwMode="auto">
          <a:xfrm>
            <a:off x="26370845" y="11081374"/>
            <a:ext cx="355718" cy="7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6107" tIns="88053" rIns="176107" bIns="88053" numCol="1" anchor="ctr" anchorCtr="0" compatLnSpc="1">
            <a:prstTxWarp prst="textNoShape">
              <a:avLst/>
            </a:prstTxWarp>
            <a:spAutoFit/>
          </a:bodyPr>
          <a:lstStyle/>
          <a:p>
            <a:endParaRPr lang="ja-JP" altLang="en-US" sz="3467"/>
          </a:p>
        </p:txBody>
      </p:sp>
      <p:pic>
        <p:nvPicPr>
          <p:cNvPr id="29" name="図 28">
            <a:extLst>
              <a:ext uri="{FF2B5EF4-FFF2-40B4-BE49-F238E27FC236}">
                <a16:creationId xmlns:a16="http://schemas.microsoft.com/office/drawing/2014/main" id="{69EBD946-D004-4E73-AA86-13A92B0BE2F4}"/>
              </a:ext>
            </a:extLst>
          </p:cNvPr>
          <p:cNvPicPr>
            <a:picLocks noChangeAspect="1"/>
          </p:cNvPicPr>
          <p:nvPr/>
        </p:nvPicPr>
        <p:blipFill>
          <a:blip r:embed="rId2"/>
          <a:stretch>
            <a:fillRect/>
          </a:stretch>
        </p:blipFill>
        <p:spPr>
          <a:xfrm>
            <a:off x="1214217" y="1492527"/>
            <a:ext cx="7926393" cy="6114532"/>
          </a:xfrm>
          <a:prstGeom prst="rect">
            <a:avLst/>
          </a:prstGeom>
          <a:ln w="28575">
            <a:solidFill>
              <a:schemeClr val="tx1"/>
            </a:solidFill>
          </a:ln>
        </p:spPr>
      </p:pic>
      <p:sp>
        <p:nvSpPr>
          <p:cNvPr id="32" name="テキスト ボックス 31">
            <a:extLst>
              <a:ext uri="{FF2B5EF4-FFF2-40B4-BE49-F238E27FC236}">
                <a16:creationId xmlns:a16="http://schemas.microsoft.com/office/drawing/2014/main" id="{F9D067FC-D471-4908-8A62-702F1D96C721}"/>
              </a:ext>
            </a:extLst>
          </p:cNvPr>
          <p:cNvSpPr txBox="1"/>
          <p:nvPr/>
        </p:nvSpPr>
        <p:spPr>
          <a:xfrm>
            <a:off x="126793" y="387358"/>
            <a:ext cx="11469655" cy="613822"/>
          </a:xfrm>
          <a:prstGeom prst="rect">
            <a:avLst/>
          </a:prstGeom>
          <a:noFill/>
        </p:spPr>
        <p:txBody>
          <a:bodyPr wrap="square" rtlCol="0">
            <a:spAutoFit/>
          </a:bodyPr>
          <a:lstStyle/>
          <a:p>
            <a:pPr marL="688991" indent="-550326">
              <a:lnSpc>
                <a:spcPct val="110000"/>
              </a:lnSpc>
              <a:spcBef>
                <a:spcPts val="578"/>
              </a:spcBef>
              <a:buFont typeface="Wingdings" panose="05000000000000000000" pitchFamily="2" charset="2"/>
              <a:buChar char="n"/>
            </a:pPr>
            <a:r>
              <a:rPr kumimoji="1" lang="ja-JP" altLang="en-US" sz="3081" b="1" dirty="0">
                <a:latin typeface="メイリオ" panose="020B0604030504040204" pitchFamily="50" charset="-128"/>
                <a:ea typeface="メイリオ" panose="020B0604030504040204" pitchFamily="50" charset="-128"/>
              </a:rPr>
              <a:t>高額療養費とは</a:t>
            </a:r>
            <a:endParaRPr kumimoji="1" lang="en-US" altLang="ja-JP" sz="1733" b="1" dirty="0">
              <a:latin typeface="メイリオ" panose="020B0604030504040204" pitchFamily="50" charset="-128"/>
              <a:ea typeface="メイリオ" panose="020B0604030504040204" pitchFamily="50" charset="-128"/>
            </a:endParaRPr>
          </a:p>
        </p:txBody>
      </p:sp>
      <p:sp>
        <p:nvSpPr>
          <p:cNvPr id="2048" name="正方形/長方形 2047">
            <a:extLst>
              <a:ext uri="{FF2B5EF4-FFF2-40B4-BE49-F238E27FC236}">
                <a16:creationId xmlns:a16="http://schemas.microsoft.com/office/drawing/2014/main" id="{DAEFF24D-F139-41F6-94A1-8323DF7531B1}"/>
              </a:ext>
            </a:extLst>
          </p:cNvPr>
          <p:cNvSpPr/>
          <p:nvPr/>
        </p:nvSpPr>
        <p:spPr>
          <a:xfrm>
            <a:off x="1214217" y="7879148"/>
            <a:ext cx="11469655" cy="1336904"/>
          </a:xfrm>
          <a:prstGeom prst="rect">
            <a:avLst/>
          </a:prstGeom>
        </p:spPr>
        <p:txBody>
          <a:bodyPr wrap="square">
            <a:spAutoFit/>
          </a:bodyPr>
          <a:lstStyle/>
          <a:p>
            <a:pPr defTabSz="1761043" eaLnBrk="0" fontAlgn="base" hangingPunct="0">
              <a:spcBef>
                <a:spcPct val="0"/>
              </a:spcBef>
              <a:spcAft>
                <a:spcPct val="0"/>
              </a:spcAft>
            </a:pPr>
            <a:r>
              <a:rPr lang="ja-JP" altLang="en-US" sz="2696" dirty="0">
                <a:latin typeface="メイリオ" panose="020B0604030504040204" pitchFamily="50" charset="-128"/>
                <a:ea typeface="メイリオ" panose="020B0604030504040204" pitchFamily="50" charset="-128"/>
                <a:cs typeface="Arial" panose="020B0604020202020204" pitchFamily="34" charset="0"/>
              </a:rPr>
              <a:t>対象となる医療費は保険適用分に限る（食事生活療養費、保険外治療、差額室料、文書料等は含まれません。）。また、診療から支給まで約</a:t>
            </a:r>
            <a:r>
              <a:rPr lang="en-US" altLang="ja-JP" sz="2696" dirty="0">
                <a:latin typeface="メイリオ" panose="020B0604030504040204" pitchFamily="50" charset="-128"/>
                <a:ea typeface="メイリオ" panose="020B0604030504040204" pitchFamily="50" charset="-128"/>
                <a:cs typeface="Arial" panose="020B0604020202020204" pitchFamily="34" charset="0"/>
              </a:rPr>
              <a:t>3</a:t>
            </a:r>
            <a:r>
              <a:rPr lang="ja-JP" altLang="en-US" sz="2696" dirty="0">
                <a:latin typeface="メイリオ" panose="020B0604030504040204" pitchFamily="50" charset="-128"/>
                <a:ea typeface="メイリオ" panose="020B0604030504040204" pitchFamily="50" charset="-128"/>
                <a:cs typeface="Arial" panose="020B0604020202020204" pitchFamily="34" charset="0"/>
              </a:rPr>
              <a:t>ヶ月程度要します。</a:t>
            </a:r>
            <a:endParaRPr lang="ja-JP" altLang="en-US" sz="2696"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04241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2749</TotalTime>
  <Words>1500</Words>
  <Application>Microsoft Office PowerPoint</Application>
  <PresentationFormat>ユーザー設定</PresentationFormat>
  <Paragraphs>216</Paragraphs>
  <Slides>17</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BIZ UDPゴシック</vt:lpstr>
      <vt:lpstr>HGP創英角ﾎﾟｯﾌﾟ体</vt:lpstr>
      <vt:lpstr>ＭＳ Ｐ明朝</vt:lpstr>
      <vt:lpstr>ＭＳ 明朝</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苗代　陽子</dc:creator>
  <cp:lastModifiedBy>苗代　陽子</cp:lastModifiedBy>
  <cp:revision>153</cp:revision>
  <cp:lastPrinted>2022-03-23T08:58:45Z</cp:lastPrinted>
  <dcterms:created xsi:type="dcterms:W3CDTF">2022-02-15T23:35:01Z</dcterms:created>
  <dcterms:modified xsi:type="dcterms:W3CDTF">2022-03-25T08:44:24Z</dcterms:modified>
</cp:coreProperties>
</file>